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0" r:id="rId4"/>
    <p:sldMasterId id="2147483725" r:id="rId5"/>
    <p:sldMasterId id="2147483749" r:id="rId6"/>
  </p:sldMasterIdLst>
  <p:notesMasterIdLst>
    <p:notesMasterId r:id="rId39"/>
  </p:notesMasterIdLst>
  <p:sldIdLst>
    <p:sldId id="256" r:id="rId7"/>
    <p:sldId id="2295" r:id="rId8"/>
    <p:sldId id="2287" r:id="rId9"/>
    <p:sldId id="2312" r:id="rId10"/>
    <p:sldId id="2286" r:id="rId11"/>
    <p:sldId id="2288" r:id="rId12"/>
    <p:sldId id="2289" r:id="rId13"/>
    <p:sldId id="2313" r:id="rId14"/>
    <p:sldId id="2309" r:id="rId15"/>
    <p:sldId id="2290" r:id="rId16"/>
    <p:sldId id="2291" r:id="rId17"/>
    <p:sldId id="2292" r:id="rId18"/>
    <p:sldId id="2307" r:id="rId19"/>
    <p:sldId id="2308" r:id="rId20"/>
    <p:sldId id="2296" r:id="rId21"/>
    <p:sldId id="2294" r:id="rId22"/>
    <p:sldId id="2299" r:id="rId23"/>
    <p:sldId id="2300" r:id="rId24"/>
    <p:sldId id="2301" r:id="rId25"/>
    <p:sldId id="2310" r:id="rId26"/>
    <p:sldId id="2302" r:id="rId27"/>
    <p:sldId id="2298" r:id="rId28"/>
    <p:sldId id="2303" r:id="rId29"/>
    <p:sldId id="2311" r:id="rId30"/>
    <p:sldId id="2304" r:id="rId31"/>
    <p:sldId id="2305" r:id="rId32"/>
    <p:sldId id="2284" r:id="rId33"/>
    <p:sldId id="2306" r:id="rId34"/>
    <p:sldId id="2293" r:id="rId35"/>
    <p:sldId id="2231" r:id="rId36"/>
    <p:sldId id="2232" r:id="rId37"/>
    <p:sldId id="2233" r:id="rId38"/>
  </p:sldIdLst>
  <p:sldSz cx="12188825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charset="0"/>
        <a:ea typeface="ヒラギノ角ゴ Pro W3" charset="0"/>
        <a:cs typeface="ヒラギノ角ゴ Pro W3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charset="0"/>
        <a:ea typeface="ヒラギノ角ゴ Pro W3" charset="0"/>
        <a:cs typeface="ヒラギノ角ゴ Pro W3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charset="0"/>
        <a:ea typeface="ヒラギノ角ゴ Pro W3" charset="0"/>
        <a:cs typeface="ヒラギノ角ゴ Pro W3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charset="0"/>
        <a:ea typeface="ヒラギノ角ゴ Pro W3" charset="0"/>
        <a:cs typeface="ヒラギノ角ゴ Pro W3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charset="0"/>
        <a:ea typeface="ヒラギノ角ゴ Pro W3" charset="0"/>
        <a:cs typeface="ヒラギノ角ゴ Pro W3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Franklin Gothic Book" charset="0"/>
        <a:ea typeface="ヒラギノ角ゴ Pro W3" charset="0"/>
        <a:cs typeface="ヒラギノ角ゴ Pro W3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Franklin Gothic Book" charset="0"/>
        <a:ea typeface="ヒラギノ角ゴ Pro W3" charset="0"/>
        <a:cs typeface="ヒラギノ角ゴ Pro W3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Franklin Gothic Book" charset="0"/>
        <a:ea typeface="ヒラギノ角ゴ Pro W3" charset="0"/>
        <a:cs typeface="ヒラギノ角ゴ Pro W3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Franklin Gothic Book" charset="0"/>
        <a:ea typeface="ヒラギノ角ゴ Pro W3" charset="0"/>
        <a:cs typeface="ヒラギノ角ゴ Pro W3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B086"/>
    <a:srgbClr val="05A8E0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59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/Relationships>
</file>

<file path=ppt/media/image1.jpeg>
</file>

<file path=ppt/media/image10.jpeg>
</file>

<file path=ppt/media/image11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BDEB82-D0F5-0844-9015-AA31885CCEE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97A3DE-24C2-6648-9143-40B1B1F1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113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jpeg"/><Relationship Id="rId4" Type="http://schemas.openxmlformats.org/officeDocument/2006/relationships/image" Target="../media/image3.jpe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jpeg"/><Relationship Id="rId4" Type="http://schemas.openxmlformats.org/officeDocument/2006/relationships/image" Target="../media/image3.jpe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jpeg"/><Relationship Id="rId4" Type="http://schemas.openxmlformats.org/officeDocument/2006/relationships/image" Target="../media/image3.jpe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788E1-205D-B647-BF5E-F7A90F4C4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885"/>
            <a:ext cx="12188825" cy="6853115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1828324" y="2195117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1828324" y="3051156"/>
            <a:ext cx="5559954" cy="331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82B2E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1834239" y="3498971"/>
            <a:ext cx="2472608" cy="2886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489AD9-D3ED-A14A-9FD7-771A7F5987ED}"/>
              </a:ext>
            </a:extLst>
          </p:cNvPr>
          <p:cNvSpPr txBox="1"/>
          <p:nvPr userDrawn="1"/>
        </p:nvSpPr>
        <p:spPr>
          <a:xfrm>
            <a:off x="4631475" y="625511"/>
            <a:ext cx="66227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u="none" strike="noStrike">
                <a:solidFill>
                  <a:schemeClr val="tx2"/>
                </a:solidFill>
                <a:effectLst/>
                <a:latin typeface="+mn-lt"/>
              </a:rPr>
              <a:t>Bio-Optimized Technologies to keep Thermoplastics </a:t>
            </a:r>
            <a:br>
              <a:rPr lang="en-US" sz="1600" b="0" i="0" u="none" strike="noStrike">
                <a:solidFill>
                  <a:schemeClr val="tx2"/>
                </a:solidFill>
                <a:effectLst/>
                <a:latin typeface="+mn-lt"/>
              </a:rPr>
            </a:br>
            <a:r>
              <a:rPr lang="en-US" sz="1600" b="0" i="0" u="none" strike="noStrike">
                <a:solidFill>
                  <a:schemeClr val="tx2"/>
                </a:solidFill>
                <a:effectLst/>
                <a:latin typeface="+mn-lt"/>
              </a:rPr>
              <a:t>out of Landfills and the Environment</a:t>
            </a:r>
            <a:endParaRPr lang="en-US" sz="1600" noProof="0">
              <a:solidFill>
                <a:schemeClr val="tx2"/>
              </a:solidFill>
              <a:latin typeface="+mn-lt"/>
            </a:endParaRPr>
          </a:p>
          <a:p>
            <a:endParaRPr lang="en-US">
              <a:solidFill>
                <a:schemeClr val="tx2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593A9F-0FD1-6949-B634-94A192112F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242"/>
            <a:ext cx="914401" cy="685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30338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82E773C-4812-204C-8F30-FD29DAF2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442"/>
            <a:ext cx="12188825" cy="6853115"/>
          </a:xfrm>
          <a:prstGeom prst="rect">
            <a:avLst/>
          </a:prstGeom>
        </p:spPr>
      </p:pic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729343" y="3257084"/>
            <a:ext cx="11459482" cy="1150564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b="0" i="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B392F8-4CBD-8E4D-B0A7-728EE0EE1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343" y="2397901"/>
            <a:ext cx="10512425" cy="6799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981053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ABC3DA3-3B06-CB48-A17F-5208E69E33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442"/>
            <a:ext cx="12188825" cy="6855558"/>
          </a:xfrm>
          <a:prstGeom prst="rect">
            <a:avLst/>
          </a:prstGeom>
        </p:spPr>
      </p:pic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729343" y="3257084"/>
            <a:ext cx="11459482" cy="1150564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b="0" i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2D97D44-49F6-0F41-B427-D8597A800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343" y="2408873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2258872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609441" y="304801"/>
            <a:ext cx="10868369" cy="487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441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986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09441" y="3938589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5986" y="3938589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07F8CB7-5FFB-5B48-8E00-E52B0E2530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C54AF85-1CBA-3C42-BD53-007AFF93BEE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BAE0342-B266-CB48-9957-578035E3D6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E4FE32-C539-8C47-ABAD-E03BA366836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74928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1"/>
            <a:ext cx="10868369" cy="487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986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5986" y="3938589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647C6E99-44D3-234A-94B9-4358B9AADF2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123BB3CB-C7DC-3E4B-9C8C-FCEE18FAAC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70BAF8E-1D8E-0840-B9FE-AE398AA1D3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AB52A8-8876-2444-8C6D-A9BED57E9A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13216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1"/>
            <a:ext cx="10868369" cy="487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C371F7-A6C2-E144-BC1E-B8DE29F63B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E4DF26-4261-EC44-A0BA-0A89943EC40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E919B2-0273-2143-8A5E-5D109B8F23F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BA4700-3164-5A46-8233-7EF9675BF6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5486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986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5986" y="3938589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CB9FA21-B3E2-634E-ACEC-CEF9334EEF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441" y="6245225"/>
            <a:ext cx="2844059" cy="476250"/>
          </a:xfrm>
        </p:spPr>
        <p:txBody>
          <a:bodyPr rtlCol="0"/>
          <a:lstStyle>
            <a:lvl1pPr defTabSz="914400" fontAlgn="base">
              <a:spcBef>
                <a:spcPct val="0"/>
              </a:spcBef>
              <a:spcAft>
                <a:spcPct val="0"/>
              </a:spcAft>
              <a:defRPr>
                <a:solidFill>
                  <a:prstClr val="black">
                    <a:tint val="75000"/>
                  </a:prstClr>
                </a:solidFill>
                <a:latin typeface="Calibri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0CF0476-461C-744A-86E3-A9E760BAD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245225"/>
            <a:ext cx="3859795" cy="476250"/>
          </a:xfrm>
        </p:spPr>
        <p:txBody>
          <a:bodyPr/>
          <a:lstStyle>
            <a:lvl1pPr defTabSz="914400"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7A57F9-AFA8-164A-B76B-26EEAF6D3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325" y="6245225"/>
            <a:ext cx="2844059" cy="476250"/>
          </a:xfrm>
        </p:spPr>
        <p:txBody>
          <a:bodyPr/>
          <a:lstStyle>
            <a:lvl1pPr defTabSz="914400">
              <a:defRPr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</a:lstStyle>
          <a:p>
            <a:fld id="{0ABF9CF6-6BCC-A541-9241-DF0DE2EEB3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87658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3030310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440" y="332844"/>
            <a:ext cx="10608793" cy="5729291"/>
          </a:xfrm>
        </p:spPr>
        <p:txBody>
          <a:bodyPr anchor="ctr" anchorCtr="0"/>
          <a:lstStyle>
            <a:lvl1pPr>
              <a:lnSpc>
                <a:spcPct val="90000"/>
              </a:lnSpc>
              <a:defRPr sz="6398"/>
            </a:lvl1pPr>
          </a:lstStyle>
          <a:p>
            <a:r>
              <a:rPr lang="en-US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1046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FDD6B-2432-0646-B061-5CFF268FC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A3765-D3C5-7C4E-A5F7-00E99DACD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EE11D-A7FD-E942-8FA8-83523F671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4ECCF-F7DD-304C-A9F9-7413FC68DCC3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CE94C-B869-B24B-9076-F0C9826CE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46165-8995-754B-A8FB-9351202C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63A95-3AEA-834E-A728-C65EAAA7C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689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30E68BC-8CDC-44DD-E625-03FDED09ECC7}"/>
              </a:ext>
            </a:extLst>
          </p:cNvPr>
          <p:cNvSpPr/>
          <p:nvPr userDrawn="1"/>
        </p:nvSpPr>
        <p:spPr>
          <a:xfrm>
            <a:off x="0" y="6345936"/>
            <a:ext cx="12188825" cy="5120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Text, logo&#10;&#10;Description automatically generated">
            <a:extLst>
              <a:ext uri="{FF2B5EF4-FFF2-40B4-BE49-F238E27FC236}">
                <a16:creationId xmlns:a16="http://schemas.microsoft.com/office/drawing/2014/main" id="{495BCEB3-1D64-8762-3864-868EB9BED4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1806" y="6481544"/>
            <a:ext cx="1672916" cy="20160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D609D-052A-C940-A943-04AAF60F9F1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61D4B5-53BF-5B3D-5843-B0D9E3AE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99" y="284487"/>
            <a:ext cx="10959785" cy="853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96C42A-179C-C95E-13DF-6363BD425A85}"/>
              </a:ext>
            </a:extLst>
          </p:cNvPr>
          <p:cNvCxnSpPr>
            <a:cxnSpLocks noChangeAspect="1"/>
          </p:cNvCxnSpPr>
          <p:nvPr/>
        </p:nvCxnSpPr>
        <p:spPr>
          <a:xfrm>
            <a:off x="619599" y="1137920"/>
            <a:ext cx="1095978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68B08C-BD98-712F-0984-7103B43BE799}"/>
              </a:ext>
            </a:extLst>
          </p:cNvPr>
          <p:cNvCxnSpPr>
            <a:cxnSpLocks noChangeAspect="1"/>
          </p:cNvCxnSpPr>
          <p:nvPr userDrawn="1"/>
        </p:nvCxnSpPr>
        <p:spPr>
          <a:xfrm>
            <a:off x="619599" y="1137920"/>
            <a:ext cx="1095978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85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490010"/>
            <a:ext cx="12188825" cy="36799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BEADBCB-518E-4842-91AE-E43EA4417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6342302-3950-6649-A2D2-CDEEE3ED64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ED48C1-30D2-3745-BEF5-D7FC47C31BB3}"/>
              </a:ext>
            </a:extLst>
          </p:cNvPr>
          <p:cNvCxnSpPr>
            <a:cxnSpLocks/>
          </p:cNvCxnSpPr>
          <p:nvPr userDrawn="1"/>
        </p:nvCxnSpPr>
        <p:spPr>
          <a:xfrm>
            <a:off x="477490" y="921654"/>
            <a:ext cx="1116226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CFF8B279-91AC-654D-96A3-C5031B1E8F81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26992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BEADBCB-518E-4842-91AE-E43EA4417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6342302-3950-6649-A2D2-CDEEE3ED64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ED48C1-30D2-3745-BEF5-D7FC47C31BB3}"/>
              </a:ext>
            </a:extLst>
          </p:cNvPr>
          <p:cNvCxnSpPr/>
          <p:nvPr userDrawn="1"/>
        </p:nvCxnSpPr>
        <p:spPr>
          <a:xfrm>
            <a:off x="477490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CFF8B279-91AC-654D-96A3-C5031B1E8F81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093846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788E1-205D-B647-BF5E-F7A90F4C4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885"/>
            <a:ext cx="12188825" cy="6853115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1828324" y="2195117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1828324" y="3051156"/>
            <a:ext cx="5559954" cy="331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82B2E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1834239" y="3498971"/>
            <a:ext cx="2472608" cy="2886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489AD9-D3ED-A14A-9FD7-771A7F5987ED}"/>
              </a:ext>
            </a:extLst>
          </p:cNvPr>
          <p:cNvSpPr txBox="1"/>
          <p:nvPr userDrawn="1"/>
        </p:nvSpPr>
        <p:spPr>
          <a:xfrm>
            <a:off x="4631475" y="625511"/>
            <a:ext cx="66227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u="none" strike="noStrike">
                <a:solidFill>
                  <a:schemeClr val="tx2"/>
                </a:solidFill>
                <a:effectLst/>
                <a:latin typeface="+mn-lt"/>
              </a:rPr>
              <a:t>Bio-Optimized Technologies to keep Thermoplastics </a:t>
            </a:r>
            <a:br>
              <a:rPr lang="en-US" sz="1600" b="0" i="0" u="none" strike="noStrike">
                <a:solidFill>
                  <a:schemeClr val="tx2"/>
                </a:solidFill>
                <a:effectLst/>
                <a:latin typeface="+mn-lt"/>
              </a:rPr>
            </a:br>
            <a:r>
              <a:rPr lang="en-US" sz="1600" b="0" i="0" u="none" strike="noStrike">
                <a:solidFill>
                  <a:schemeClr val="tx2"/>
                </a:solidFill>
                <a:effectLst/>
                <a:latin typeface="+mn-lt"/>
              </a:rPr>
              <a:t>out of Landfills and the Environment</a:t>
            </a:r>
            <a:endParaRPr lang="en-US" sz="1600" noProof="0">
              <a:solidFill>
                <a:schemeClr val="tx2"/>
              </a:solidFill>
              <a:latin typeface="+mn-lt"/>
            </a:endParaRPr>
          </a:p>
          <a:p>
            <a:endParaRPr lang="en-US">
              <a:solidFill>
                <a:schemeClr val="tx2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593A9F-0FD1-6949-B634-94A192112F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242"/>
            <a:ext cx="914401" cy="685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30338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490010"/>
            <a:ext cx="12188825" cy="36799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BEADBCB-518E-4842-91AE-E43EA4417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6342302-3950-6649-A2D2-CDEEE3ED64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ED48C1-30D2-3745-BEF5-D7FC47C31BB3}"/>
              </a:ext>
            </a:extLst>
          </p:cNvPr>
          <p:cNvCxnSpPr/>
          <p:nvPr userDrawn="1"/>
        </p:nvCxnSpPr>
        <p:spPr>
          <a:xfrm>
            <a:off x="477490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CFF8B279-91AC-654D-96A3-C5031B1E8F81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269922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BEADBCB-518E-4842-91AE-E43EA4417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6342302-3950-6649-A2D2-CDEEE3ED64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ED48C1-30D2-3745-BEF5-D7FC47C31BB3}"/>
              </a:ext>
            </a:extLst>
          </p:cNvPr>
          <p:cNvCxnSpPr/>
          <p:nvPr userDrawn="1"/>
        </p:nvCxnSpPr>
        <p:spPr>
          <a:xfrm>
            <a:off x="477490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CFF8B279-91AC-654D-96A3-C5031B1E8F81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536029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490010"/>
            <a:ext cx="12188825" cy="36799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BEADBCB-518E-4842-91AE-E43EA4417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6342302-3950-6649-A2D2-CDEEE3ED64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CFF8B279-91AC-654D-96A3-C5031B1E8F81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E1D514A-76C7-05BB-B3EC-951E9F886310}"/>
              </a:ext>
            </a:extLst>
          </p:cNvPr>
          <p:cNvCxnSpPr>
            <a:cxnSpLocks/>
          </p:cNvCxnSpPr>
          <p:nvPr userDrawn="1"/>
        </p:nvCxnSpPr>
        <p:spPr>
          <a:xfrm>
            <a:off x="477490" y="921654"/>
            <a:ext cx="1116226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269922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BEADBCB-518E-4842-91AE-E43EA4417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6342302-3950-6649-A2D2-CDEEE3ED64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CFF8B279-91AC-654D-96A3-C5031B1E8F81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BDF572C-4AA9-E42C-0839-6859761A1E2C}"/>
              </a:ext>
            </a:extLst>
          </p:cNvPr>
          <p:cNvCxnSpPr>
            <a:cxnSpLocks/>
          </p:cNvCxnSpPr>
          <p:nvPr userDrawn="1"/>
        </p:nvCxnSpPr>
        <p:spPr>
          <a:xfrm>
            <a:off x="477490" y="921654"/>
            <a:ext cx="1116226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536029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F40FA52-706D-DC4D-81DD-5E2DAAD077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2265" y="-3448"/>
            <a:ext cx="4511185" cy="650138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AF4B623-D266-604B-AC01-24DFE01F7660}"/>
              </a:ext>
            </a:extLst>
          </p:cNvPr>
          <p:cNvGrpSpPr/>
          <p:nvPr userDrawn="1"/>
        </p:nvGrpSpPr>
        <p:grpSpPr>
          <a:xfrm>
            <a:off x="0" y="5784005"/>
            <a:ext cx="12188825" cy="1073995"/>
            <a:chOff x="0" y="5784005"/>
            <a:chExt cx="12188825" cy="107399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8E78A3C-1F19-3341-82C9-19853105B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0272" y="5938289"/>
              <a:ext cx="1814389" cy="39097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4B89E60-0ED3-8D4C-81F1-EE1312AC6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6490010"/>
              <a:ext cx="12188825" cy="367990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0B5D077-0190-5A43-B8B2-A768EBF010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66757" y="5959808"/>
              <a:ext cx="1" cy="369460"/>
            </a:xfrm>
            <a:prstGeom prst="line">
              <a:avLst/>
            </a:prstGeom>
            <a:ln w="12700"/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97AC32A-325A-F543-AC07-0BCBD2B07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2024" y="5784005"/>
              <a:ext cx="1354895" cy="545263"/>
            </a:xfrm>
            <a:prstGeom prst="rect">
              <a:avLst/>
            </a:prstGeom>
          </p:spPr>
        </p:pic>
      </p:grp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DC13D801-0BE6-AD4C-9E24-B4D831ACC442}"/>
              </a:ext>
            </a:extLst>
          </p:cNvPr>
          <p:cNvSpPr txBox="1">
            <a:spLocks/>
          </p:cNvSpPr>
          <p:nvPr userDrawn="1"/>
        </p:nvSpPr>
        <p:spPr>
          <a:xfrm>
            <a:off x="11585575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081037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53" y="2070"/>
            <a:ext cx="12188825" cy="367990"/>
          </a:xfrm>
          <a:prstGeom prst="rect">
            <a:avLst/>
          </a:prstGeom>
        </p:spPr>
      </p:pic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500BB38C-FB7E-9A4F-A766-2C168C7CD106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77491" y="2273264"/>
            <a:ext cx="5616922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logo here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9CF135AC-224A-C44A-80CC-E122D4AF2AF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77491" y="4249021"/>
            <a:ext cx="5616922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logo here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18638D08-A959-F046-9DD9-6278FEC96B1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33054" y="2273264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599162B1-FEA3-A44A-BA44-3DEBBA55526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580211" y="2273264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34523073-C428-694A-BD73-5A9081CB042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0294711" y="2273264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9" name="Content Placeholder 6">
            <a:extLst>
              <a:ext uri="{FF2B5EF4-FFF2-40B4-BE49-F238E27FC236}">
                <a16:creationId xmlns:a16="http://schemas.microsoft.com/office/drawing/2014/main" id="{5CF91DDC-358E-EF4D-980E-3C4965A3398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33054" y="4265350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E0705DAA-3BE2-ED46-9C74-074688705D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580211" y="4265350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23" name="Content Placeholder 6">
            <a:extLst>
              <a:ext uri="{FF2B5EF4-FFF2-40B4-BE49-F238E27FC236}">
                <a16:creationId xmlns:a16="http://schemas.microsoft.com/office/drawing/2014/main" id="{18920F82-83DB-1B4F-B303-BE0D010AC4A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294711" y="4265350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42A75FA-D10E-6745-95E5-EC5720798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1" y="943641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9BD9487-6644-3143-8EAB-4A35036D7118}"/>
              </a:ext>
            </a:extLst>
          </p:cNvPr>
          <p:cNvSpPr txBox="1">
            <a:spLocks/>
          </p:cNvSpPr>
          <p:nvPr userDrawn="1"/>
        </p:nvSpPr>
        <p:spPr>
          <a:xfrm>
            <a:off x="11338130" y="640869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534726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53" y="2070"/>
            <a:ext cx="12188825" cy="367990"/>
          </a:xfrm>
          <a:prstGeom prst="rect">
            <a:avLst/>
          </a:prstGeom>
        </p:spPr>
      </p:pic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8A42FAB0-DBC1-CC45-86B4-CADAC090B00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102946" y="2130879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D3F3D5C8-E49D-AB40-928E-849B16BA48B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77490" y="2130879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36" name="Content Placeholder 6">
            <a:extLst>
              <a:ext uri="{FF2B5EF4-FFF2-40B4-BE49-F238E27FC236}">
                <a16:creationId xmlns:a16="http://schemas.microsoft.com/office/drawing/2014/main" id="{2A6B1B48-9138-D74C-A452-71CAD60FA24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02946" y="3731079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37" name="Content Placeholder 6">
            <a:extLst>
              <a:ext uri="{FF2B5EF4-FFF2-40B4-BE49-F238E27FC236}">
                <a16:creationId xmlns:a16="http://schemas.microsoft.com/office/drawing/2014/main" id="{E29930A1-3DDE-C841-B8A7-630E73301A4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7490" y="3731079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39" name="Content Placeholder 6">
            <a:extLst>
              <a:ext uri="{FF2B5EF4-FFF2-40B4-BE49-F238E27FC236}">
                <a16:creationId xmlns:a16="http://schemas.microsoft.com/office/drawing/2014/main" id="{7151CD8E-2AEB-B546-A4B8-031FAB67ADA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102946" y="5298622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0" name="Content Placeholder 6">
            <a:extLst>
              <a:ext uri="{FF2B5EF4-FFF2-40B4-BE49-F238E27FC236}">
                <a16:creationId xmlns:a16="http://schemas.microsoft.com/office/drawing/2014/main" id="{F5AE1CC6-3C86-6545-9F72-597CDE6D14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77490" y="5298622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41" name="Content Placeholder 6">
            <a:extLst>
              <a:ext uri="{FF2B5EF4-FFF2-40B4-BE49-F238E27FC236}">
                <a16:creationId xmlns:a16="http://schemas.microsoft.com/office/drawing/2014/main" id="{C9C6A824-7F6F-BA41-B3EB-74A1C4D9F3E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989821" y="2139044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D0EA59CA-1675-FE4B-9D93-93FF2946103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404761" y="2130879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43" name="Content Placeholder 6">
            <a:extLst>
              <a:ext uri="{FF2B5EF4-FFF2-40B4-BE49-F238E27FC236}">
                <a16:creationId xmlns:a16="http://schemas.microsoft.com/office/drawing/2014/main" id="{D418FA1C-2C27-704D-91E7-1E5BB6801B7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989821" y="3739244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4" name="Content Placeholder 6">
            <a:extLst>
              <a:ext uri="{FF2B5EF4-FFF2-40B4-BE49-F238E27FC236}">
                <a16:creationId xmlns:a16="http://schemas.microsoft.com/office/drawing/2014/main" id="{AFBE09FD-3F59-C547-8276-4E528B2DF81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404761" y="3731079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45" name="Content Placeholder 6">
            <a:extLst>
              <a:ext uri="{FF2B5EF4-FFF2-40B4-BE49-F238E27FC236}">
                <a16:creationId xmlns:a16="http://schemas.microsoft.com/office/drawing/2014/main" id="{8FA807E2-15AA-F941-9C66-C5E896A3AEA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7989821" y="5306787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6" name="Content Placeholder 6">
            <a:extLst>
              <a:ext uri="{FF2B5EF4-FFF2-40B4-BE49-F238E27FC236}">
                <a16:creationId xmlns:a16="http://schemas.microsoft.com/office/drawing/2014/main" id="{5265A6C9-08F0-5B45-9344-96DCA80FA2CD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404761" y="5298622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407D7E1-75E9-244D-8B66-A4B10916F290}"/>
              </a:ext>
            </a:extLst>
          </p:cNvPr>
          <p:cNvSpPr txBox="1">
            <a:spLocks/>
          </p:cNvSpPr>
          <p:nvPr userDrawn="1"/>
        </p:nvSpPr>
        <p:spPr>
          <a:xfrm>
            <a:off x="11338130" y="640869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93572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788E1-205D-B647-BF5E-F7A90F4C42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886"/>
            <a:ext cx="12188825" cy="5817201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477490" y="2195117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477490" y="3051156"/>
            <a:ext cx="5559954" cy="331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82B2E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83405" y="3498971"/>
            <a:ext cx="2472608" cy="2886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35138875-3FD6-9442-BCD8-A97DD07D6BA7}"/>
              </a:ext>
            </a:extLst>
          </p:cNvPr>
          <p:cNvSpPr txBox="1">
            <a:spLocks/>
          </p:cNvSpPr>
          <p:nvPr userDrawn="1"/>
        </p:nvSpPr>
        <p:spPr>
          <a:xfrm>
            <a:off x="11499311" y="6520838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72633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F40FA52-706D-DC4D-81DD-5E2DAAD077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2265" y="-3448"/>
            <a:ext cx="4511185" cy="650138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AF4B623-D266-604B-AC01-24DFE01F7660}"/>
              </a:ext>
            </a:extLst>
          </p:cNvPr>
          <p:cNvGrpSpPr/>
          <p:nvPr userDrawn="1"/>
        </p:nvGrpSpPr>
        <p:grpSpPr>
          <a:xfrm>
            <a:off x="0" y="5784005"/>
            <a:ext cx="12188825" cy="1073995"/>
            <a:chOff x="0" y="5784005"/>
            <a:chExt cx="12188825" cy="107399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8E78A3C-1F19-3341-82C9-19853105B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0272" y="5938289"/>
              <a:ext cx="1814389" cy="39097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4B89E60-0ED3-8D4C-81F1-EE1312AC6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6490010"/>
              <a:ext cx="12188825" cy="367990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0B5D077-0190-5A43-B8B2-A768EBF010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66757" y="5959808"/>
              <a:ext cx="1" cy="369460"/>
            </a:xfrm>
            <a:prstGeom prst="line">
              <a:avLst/>
            </a:prstGeom>
            <a:ln w="12700"/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97AC32A-325A-F543-AC07-0BCBD2B07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2024" y="5784005"/>
              <a:ext cx="1354895" cy="545263"/>
            </a:xfrm>
            <a:prstGeom prst="rect">
              <a:avLst/>
            </a:prstGeom>
          </p:spPr>
        </p:pic>
      </p:grp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DC13D801-0BE6-AD4C-9E24-B4D831ACC442}"/>
              </a:ext>
            </a:extLst>
          </p:cNvPr>
          <p:cNvSpPr txBox="1">
            <a:spLocks/>
          </p:cNvSpPr>
          <p:nvPr userDrawn="1"/>
        </p:nvSpPr>
        <p:spPr>
          <a:xfrm>
            <a:off x="11585575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081037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788E1-205D-B647-BF5E-F7A90F4C42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886"/>
            <a:ext cx="12188825" cy="581720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9882364-B048-A249-97A1-28A31991D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B8FDA1A0-CB50-B24C-86E5-53E4359B623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7F8BF77-4635-7640-8A05-AC592A491B13}"/>
              </a:ext>
            </a:extLst>
          </p:cNvPr>
          <p:cNvCxnSpPr/>
          <p:nvPr userDrawn="1"/>
        </p:nvCxnSpPr>
        <p:spPr>
          <a:xfrm>
            <a:off x="477490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5EF42CC5-04B3-EB48-8014-E83B3ECCC3A7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2934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59376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E563F0C-8F38-6248-ABD4-D704B74B34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442"/>
            <a:ext cx="12188825" cy="5814759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477490" y="2195117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477490" y="3051156"/>
            <a:ext cx="5559954" cy="331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82B2E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83405" y="3498971"/>
            <a:ext cx="2472608" cy="2886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2FFD0524-26B7-2D4E-AE8A-C0CB23D55A36}"/>
              </a:ext>
            </a:extLst>
          </p:cNvPr>
          <p:cNvSpPr txBox="1">
            <a:spLocks/>
          </p:cNvSpPr>
          <p:nvPr userDrawn="1"/>
        </p:nvSpPr>
        <p:spPr>
          <a:xfrm>
            <a:off x="11467526" y="6501432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7614BD75-BA63-474F-9490-7DACA1DDB9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1955" y="5817201"/>
            <a:ext cx="1513334" cy="92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298205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E563F0C-8F38-6248-ABD4-D704B74B34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442"/>
            <a:ext cx="12188825" cy="581475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C99C8A9-9AF8-0746-9A8C-97FA988E1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7011EA2-C4C4-5545-94F3-F7A8949601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2EB3047-2D60-0040-AB65-F6F145B7A09A}"/>
              </a:ext>
            </a:extLst>
          </p:cNvPr>
          <p:cNvCxnSpPr/>
          <p:nvPr userDrawn="1"/>
        </p:nvCxnSpPr>
        <p:spPr>
          <a:xfrm>
            <a:off x="477490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FBE24182-177C-8C4C-AF56-4135F47CA457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2934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87378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82E773C-4812-204C-8F30-FD29DAF2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442"/>
            <a:ext cx="12188825" cy="6853115"/>
          </a:xfrm>
          <a:prstGeom prst="rect">
            <a:avLst/>
          </a:prstGeom>
        </p:spPr>
      </p:pic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729343" y="3257084"/>
            <a:ext cx="11459482" cy="1150564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b="0" i="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B392F8-4CBD-8E4D-B0A7-728EE0EE1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343" y="2397901"/>
            <a:ext cx="10512425" cy="6799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9810531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ABC3DA3-3B06-CB48-A17F-5208E69E33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442"/>
            <a:ext cx="12188825" cy="6855558"/>
          </a:xfrm>
          <a:prstGeom prst="rect">
            <a:avLst/>
          </a:prstGeom>
        </p:spPr>
      </p:pic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729343" y="3257084"/>
            <a:ext cx="11459482" cy="1150564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b="0" i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2D97D44-49F6-0F41-B427-D8597A800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343" y="2408873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22588721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3879FA1-F60C-C042-A1F3-A05C544CBD46}" type="datetime1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 Footer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441" y="1569167"/>
            <a:ext cx="11194105" cy="44365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2" y="528654"/>
            <a:ext cx="11601955" cy="893753"/>
          </a:xfrm>
          <a:custGeom>
            <a:avLst/>
            <a:gdLst>
              <a:gd name="connsiteX0" fmla="*/ 0 w 8703733"/>
              <a:gd name="connsiteY0" fmla="*/ 0 h 602584"/>
              <a:gd name="connsiteX1" fmla="*/ 870373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  <a:gd name="connsiteX0" fmla="*/ 0 w 8703733"/>
              <a:gd name="connsiteY0" fmla="*/ 0 h 602584"/>
              <a:gd name="connsiteX1" fmla="*/ 825288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03733" h="602584">
                <a:moveTo>
                  <a:pt x="0" y="0"/>
                </a:moveTo>
                <a:lnTo>
                  <a:pt x="8252883" y="0"/>
                </a:lnTo>
                <a:lnTo>
                  <a:pt x="8703733" y="602584"/>
                </a:lnTo>
                <a:lnTo>
                  <a:pt x="0" y="6025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62522"/>
            <a:ext cx="11194105" cy="803445"/>
          </a:xfrm>
        </p:spPr>
        <p:txBody>
          <a:bodyPr anchor="ctr" anchorCtr="0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27184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609441" y="304801"/>
            <a:ext cx="10868369" cy="487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441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986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09441" y="3938589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5986" y="3938589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07F8CB7-5FFB-5B48-8E00-E52B0E2530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C54AF85-1CBA-3C42-BD53-007AFF93BEE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BAE0342-B266-CB48-9957-578035E3D6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E4FE32-C539-8C47-ABAD-E03BA366836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749284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1"/>
            <a:ext cx="10868369" cy="487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986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5986" y="3938589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647C6E99-44D3-234A-94B9-4358B9AADF2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123BB3CB-C7DC-3E4B-9C8C-FCEE18FAAC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70BAF8E-1D8E-0840-B9FE-AE398AA1D3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AB52A8-8876-2444-8C6D-A9BED57E9A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132161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0E14A4-D53E-F840-B473-BE665599B8A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174BF4-3BE7-A444-8EB1-21F529E59E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89D5EC-3BF3-5045-80C2-42F9C8D77FF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FFDF2E0-0EB0-4541-B66A-A4B596712F0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48607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1"/>
            <a:ext cx="10868369" cy="487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C371F7-A6C2-E144-BC1E-B8DE29F63B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E4DF26-4261-EC44-A0BA-0A89943EC40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E919B2-0273-2143-8A5E-5D109B8F23F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BA4700-3164-5A46-8233-7EF9675BF6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5486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53" y="2070"/>
            <a:ext cx="12188825" cy="367990"/>
          </a:xfrm>
          <a:prstGeom prst="rect">
            <a:avLst/>
          </a:prstGeom>
        </p:spPr>
      </p:pic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500BB38C-FB7E-9A4F-A766-2C168C7CD106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77491" y="2273264"/>
            <a:ext cx="5616922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logo here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9CF135AC-224A-C44A-80CC-E122D4AF2AF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77491" y="4249021"/>
            <a:ext cx="5616922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logo here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18638D08-A959-F046-9DD9-6278FEC96B1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33054" y="2273264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599162B1-FEA3-A44A-BA44-3DEBBA55526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580211" y="2273264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34523073-C428-694A-BD73-5A9081CB042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0294711" y="2273264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9" name="Content Placeholder 6">
            <a:extLst>
              <a:ext uri="{FF2B5EF4-FFF2-40B4-BE49-F238E27FC236}">
                <a16:creationId xmlns:a16="http://schemas.microsoft.com/office/drawing/2014/main" id="{5CF91DDC-358E-EF4D-980E-3C4965A3398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33054" y="4265350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E0705DAA-3BE2-ED46-9C74-074688705D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580211" y="4265350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23" name="Content Placeholder 6">
            <a:extLst>
              <a:ext uri="{FF2B5EF4-FFF2-40B4-BE49-F238E27FC236}">
                <a16:creationId xmlns:a16="http://schemas.microsoft.com/office/drawing/2014/main" id="{18920F82-83DB-1B4F-B303-BE0D010AC4A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294711" y="4265350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42A75FA-D10E-6745-95E5-EC5720798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1" y="943641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9BD9487-6644-3143-8EAB-4A35036D7118}"/>
              </a:ext>
            </a:extLst>
          </p:cNvPr>
          <p:cNvSpPr txBox="1">
            <a:spLocks/>
          </p:cNvSpPr>
          <p:nvPr userDrawn="1"/>
        </p:nvSpPr>
        <p:spPr>
          <a:xfrm>
            <a:off x="11338130" y="640869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534726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986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5986" y="3938589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CB9FA21-B3E2-634E-ACEC-CEF9334EEF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441" y="6245225"/>
            <a:ext cx="2844059" cy="476250"/>
          </a:xfrm>
        </p:spPr>
        <p:txBody>
          <a:bodyPr rtlCol="0"/>
          <a:lstStyle>
            <a:lvl1pPr defTabSz="914400" fontAlgn="base">
              <a:spcBef>
                <a:spcPct val="0"/>
              </a:spcBef>
              <a:spcAft>
                <a:spcPct val="0"/>
              </a:spcAft>
              <a:defRPr>
                <a:solidFill>
                  <a:prstClr val="black">
                    <a:tint val="75000"/>
                  </a:prstClr>
                </a:solidFill>
                <a:latin typeface="Calibri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0CF0476-461C-744A-86E3-A9E760BAD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245225"/>
            <a:ext cx="3859795" cy="476250"/>
          </a:xfrm>
        </p:spPr>
        <p:txBody>
          <a:bodyPr/>
          <a:lstStyle>
            <a:lvl1pPr defTabSz="914400"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7A57F9-AFA8-164A-B76B-26EEAF6D3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325" y="6245225"/>
            <a:ext cx="2844059" cy="476250"/>
          </a:xfrm>
        </p:spPr>
        <p:txBody>
          <a:bodyPr/>
          <a:lstStyle>
            <a:lvl1pPr defTabSz="914400">
              <a:defRPr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</a:lstStyle>
          <a:p>
            <a:fld id="{0ABF9CF6-6BCC-A541-9241-DF0DE2EEB3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876581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3030310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188825" cy="35898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8" name="Rectangle 7"/>
          <p:cNvSpPr/>
          <p:nvPr/>
        </p:nvSpPr>
        <p:spPr>
          <a:xfrm>
            <a:off x="0" y="1"/>
            <a:ext cx="12188825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9" name="Rectangle 8"/>
          <p:cNvSpPr/>
          <p:nvPr/>
        </p:nvSpPr>
        <p:spPr>
          <a:xfrm>
            <a:off x="2" y="1"/>
            <a:ext cx="12188824" cy="1550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10" name="Picture 9" descr="diag-rule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53" b="36625"/>
          <a:stretch/>
        </p:blipFill>
        <p:spPr>
          <a:xfrm>
            <a:off x="2" y="6516824"/>
            <a:ext cx="12188821" cy="3411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0436" y="557049"/>
            <a:ext cx="10142654" cy="3112813"/>
          </a:xfrm>
        </p:spPr>
        <p:txBody>
          <a:bodyPr bIns="91440" anchor="b">
            <a:noAutofit/>
          </a:bodyPr>
          <a:lstStyle>
            <a:lvl1pPr>
              <a:lnSpc>
                <a:spcPct val="85000"/>
              </a:lnSpc>
              <a:defRPr sz="6398" b="0" cap="all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0435" y="3913940"/>
            <a:ext cx="9330066" cy="1506483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3732">
                <a:solidFill>
                  <a:schemeClr val="bg2">
                    <a:lumMod val="90000"/>
                  </a:schemeClr>
                </a:solidFill>
              </a:defRPr>
            </a:lvl1pPr>
            <a:lvl2pPr marL="609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6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 descr="horiz_mcc-eng_whit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880" y="5652041"/>
            <a:ext cx="4096800" cy="491067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030435" y="5353912"/>
            <a:ext cx="4668971" cy="778933"/>
          </a:xfrm>
          <a:ln>
            <a:noFill/>
          </a:ln>
        </p:spPr>
        <p:txBody>
          <a:bodyPr lIns="0" rIns="0" anchor="b" anchorCtr="0">
            <a:normAutofit/>
          </a:bodyPr>
          <a:lstStyle>
            <a:lvl1pPr marL="0" indent="0">
              <a:buNone/>
              <a:defRPr sz="1732" b="0">
                <a:solidFill>
                  <a:schemeClr val="bg1"/>
                </a:solidFill>
              </a:defRPr>
            </a:lvl1pPr>
            <a:lvl2pPr marL="609402" indent="0">
              <a:buNone/>
              <a:defRPr/>
            </a:lvl2pPr>
            <a:lvl3pPr marL="1218804" indent="0">
              <a:buNone/>
              <a:defRPr/>
            </a:lvl3pPr>
            <a:lvl4pPr marL="1828205" indent="0">
              <a:buNone/>
              <a:defRPr/>
            </a:lvl4pPr>
            <a:lvl5pPr marL="2437607" indent="0">
              <a:buNone/>
              <a:defRPr/>
            </a:lvl5pPr>
          </a:lstStyle>
          <a:p>
            <a:pPr lvl="0"/>
            <a:r>
              <a:rPr lang="en-US"/>
              <a:t>Speaker Name and Title</a:t>
            </a:r>
          </a:p>
        </p:txBody>
      </p:sp>
    </p:spTree>
    <p:extLst>
      <p:ext uri="{BB962C8B-B14F-4D97-AF65-F5344CB8AC3E}">
        <p14:creationId xmlns:p14="http://schemas.microsoft.com/office/powerpoint/2010/main" val="162347395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440" y="332844"/>
            <a:ext cx="10608793" cy="5729291"/>
          </a:xfrm>
        </p:spPr>
        <p:txBody>
          <a:bodyPr anchor="ctr" anchorCtr="0"/>
          <a:lstStyle>
            <a:lvl1pPr>
              <a:lnSpc>
                <a:spcPct val="90000"/>
              </a:lnSpc>
              <a:defRPr sz="6398"/>
            </a:lvl1pPr>
          </a:lstStyle>
          <a:p>
            <a:r>
              <a:rPr lang="en-US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10465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FDD6B-2432-0646-B061-5CFF268FC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A3765-D3C5-7C4E-A5F7-00E99DACD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EE11D-A7FD-E942-8FA8-83523F671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4ECCF-F7DD-304C-A9F9-7413FC68DCC3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CE94C-B869-B24B-9076-F0C9826CE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46165-8995-754B-A8FB-9351202C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63A95-3AEA-834E-A728-C65EAAA7C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6893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188825" cy="35898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8" name="Rectangle 7"/>
          <p:cNvSpPr/>
          <p:nvPr/>
        </p:nvSpPr>
        <p:spPr>
          <a:xfrm>
            <a:off x="0" y="1"/>
            <a:ext cx="12188825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9" name="Rectangle 8"/>
          <p:cNvSpPr/>
          <p:nvPr/>
        </p:nvSpPr>
        <p:spPr>
          <a:xfrm>
            <a:off x="2" y="1"/>
            <a:ext cx="12188824" cy="1550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10" name="Picture 9" descr="diag-rule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53" b="36625"/>
          <a:stretch/>
        </p:blipFill>
        <p:spPr>
          <a:xfrm>
            <a:off x="2" y="6516824"/>
            <a:ext cx="12188821" cy="3411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0436" y="557049"/>
            <a:ext cx="10142654" cy="3112813"/>
          </a:xfrm>
        </p:spPr>
        <p:txBody>
          <a:bodyPr bIns="91440" anchor="b">
            <a:noAutofit/>
          </a:bodyPr>
          <a:lstStyle>
            <a:lvl1pPr>
              <a:lnSpc>
                <a:spcPct val="85000"/>
              </a:lnSpc>
              <a:defRPr sz="6398" b="0" cap="all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0435" y="3913940"/>
            <a:ext cx="9330066" cy="1506483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3732">
                <a:solidFill>
                  <a:schemeClr val="bg2">
                    <a:lumMod val="90000"/>
                  </a:schemeClr>
                </a:solidFill>
              </a:defRPr>
            </a:lvl1pPr>
            <a:lvl2pPr marL="609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6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 descr="horiz_mcc-eng_whit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880" y="5652041"/>
            <a:ext cx="4096800" cy="491067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030435" y="5353912"/>
            <a:ext cx="4668971" cy="778933"/>
          </a:xfrm>
          <a:ln>
            <a:noFill/>
          </a:ln>
        </p:spPr>
        <p:txBody>
          <a:bodyPr lIns="0" rIns="0" anchor="b" anchorCtr="0">
            <a:normAutofit/>
          </a:bodyPr>
          <a:lstStyle>
            <a:lvl1pPr marL="0" indent="0">
              <a:buNone/>
              <a:defRPr sz="1732" b="0">
                <a:solidFill>
                  <a:schemeClr val="bg1"/>
                </a:solidFill>
              </a:defRPr>
            </a:lvl1pPr>
            <a:lvl2pPr marL="609402" indent="0">
              <a:buNone/>
              <a:defRPr/>
            </a:lvl2pPr>
            <a:lvl3pPr marL="1218804" indent="0">
              <a:buNone/>
              <a:defRPr/>
            </a:lvl3pPr>
            <a:lvl4pPr marL="1828205" indent="0">
              <a:buNone/>
              <a:defRPr/>
            </a:lvl4pPr>
            <a:lvl5pPr marL="2437607" indent="0">
              <a:buNone/>
              <a:defRPr/>
            </a:lvl5pPr>
          </a:lstStyle>
          <a:p>
            <a:pPr lvl="0"/>
            <a:r>
              <a:rPr lang="en-US"/>
              <a:t>Speaker Name and Title</a:t>
            </a:r>
          </a:p>
        </p:txBody>
      </p:sp>
    </p:spTree>
    <p:extLst>
      <p:ext uri="{BB962C8B-B14F-4D97-AF65-F5344CB8AC3E}">
        <p14:creationId xmlns:p14="http://schemas.microsoft.com/office/powerpoint/2010/main" val="288411599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788E1-205D-B647-BF5E-F7A90F4C4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886"/>
            <a:ext cx="12188825" cy="6853115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1828324" y="2195119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999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1828324" y="3051158"/>
            <a:ext cx="5559954" cy="331125"/>
          </a:xfrm>
          <a:prstGeom prst="rect">
            <a:avLst/>
          </a:prstGeom>
        </p:spPr>
        <p:txBody>
          <a:bodyPr/>
          <a:lstStyle>
            <a:lvl1pPr marL="0" marR="0" indent="0" algn="l" defTabSz="45706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82B2E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1834239" y="3498972"/>
            <a:ext cx="2472608" cy="2886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489AD9-D3ED-A14A-9FD7-771A7F5987ED}"/>
              </a:ext>
            </a:extLst>
          </p:cNvPr>
          <p:cNvSpPr txBox="1"/>
          <p:nvPr userDrawn="1"/>
        </p:nvSpPr>
        <p:spPr>
          <a:xfrm>
            <a:off x="4631476" y="625511"/>
            <a:ext cx="66227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1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u="none" strike="noStrike">
                <a:solidFill>
                  <a:schemeClr val="tx2"/>
                </a:solidFill>
                <a:effectLst/>
                <a:latin typeface="+mn-lt"/>
              </a:rPr>
              <a:t>Bio-Optimized Technologies to keep Thermoplastics </a:t>
            </a:r>
            <a:br>
              <a:rPr lang="en-US" sz="1600" b="0" i="0" u="none" strike="noStrike">
                <a:solidFill>
                  <a:schemeClr val="tx2"/>
                </a:solidFill>
                <a:effectLst/>
                <a:latin typeface="+mn-lt"/>
              </a:rPr>
            </a:br>
            <a:r>
              <a:rPr lang="en-US" sz="1600" b="0" i="0" u="none" strike="noStrike">
                <a:solidFill>
                  <a:schemeClr val="tx2"/>
                </a:solidFill>
                <a:effectLst/>
                <a:latin typeface="+mn-lt"/>
              </a:rPr>
              <a:t>out of Landfills and the Environment</a:t>
            </a:r>
            <a:endParaRPr lang="en-US" sz="1600" noProof="0">
              <a:solidFill>
                <a:schemeClr val="tx2"/>
              </a:solidFill>
              <a:latin typeface="+mn-lt"/>
            </a:endParaRPr>
          </a:p>
          <a:p>
            <a:endParaRPr lang="en-US" sz="1799">
              <a:solidFill>
                <a:schemeClr val="tx2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593A9F-0FD1-6949-B634-94A192112F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7244"/>
            <a:ext cx="914401" cy="685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15229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6490010"/>
            <a:ext cx="12188825" cy="36799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BEADBCB-518E-4842-91AE-E43EA4417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6342302-3950-6649-A2D2-CDEEE3ED64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1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ED48C1-30D2-3745-BEF5-D7FC47C31BB3}"/>
              </a:ext>
            </a:extLst>
          </p:cNvPr>
          <p:cNvCxnSpPr/>
          <p:nvPr userDrawn="1"/>
        </p:nvCxnSpPr>
        <p:spPr>
          <a:xfrm>
            <a:off x="477491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CFF8B279-91AC-654D-96A3-C5031B1E8F81}"/>
              </a:ext>
            </a:extLst>
          </p:cNvPr>
          <p:cNvSpPr txBox="1">
            <a:spLocks/>
          </p:cNvSpPr>
          <p:nvPr userDrawn="1"/>
        </p:nvSpPr>
        <p:spPr>
          <a:xfrm>
            <a:off x="11504266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377789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BEADBCB-518E-4842-91AE-E43EA4417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6342302-3950-6649-A2D2-CDEEE3ED64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1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ED48C1-30D2-3745-BEF5-D7FC47C31BB3}"/>
              </a:ext>
            </a:extLst>
          </p:cNvPr>
          <p:cNvCxnSpPr/>
          <p:nvPr userDrawn="1"/>
        </p:nvCxnSpPr>
        <p:spPr>
          <a:xfrm>
            <a:off x="477491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CFF8B279-91AC-654D-96A3-C5031B1E8F81}"/>
              </a:ext>
            </a:extLst>
          </p:cNvPr>
          <p:cNvSpPr txBox="1">
            <a:spLocks/>
          </p:cNvSpPr>
          <p:nvPr userDrawn="1"/>
        </p:nvSpPr>
        <p:spPr>
          <a:xfrm>
            <a:off x="11504266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317761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F40FA52-706D-DC4D-81DD-5E2DAAD077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2266" y="-3448"/>
            <a:ext cx="4511185" cy="650138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AF4B623-D266-604B-AC01-24DFE01F7660}"/>
              </a:ext>
            </a:extLst>
          </p:cNvPr>
          <p:cNvGrpSpPr/>
          <p:nvPr userDrawn="1"/>
        </p:nvGrpSpPr>
        <p:grpSpPr>
          <a:xfrm>
            <a:off x="1" y="5784007"/>
            <a:ext cx="12188825" cy="1073995"/>
            <a:chOff x="0" y="5784005"/>
            <a:chExt cx="12188825" cy="107399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8E78A3C-1F19-3341-82C9-19853105B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0272" y="5938289"/>
              <a:ext cx="1814389" cy="39097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4B89E60-0ED3-8D4C-81F1-EE1312AC6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6490010"/>
              <a:ext cx="12188825" cy="367990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0B5D077-0190-5A43-B8B2-A768EBF010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66757" y="5959808"/>
              <a:ext cx="1" cy="369460"/>
            </a:xfrm>
            <a:prstGeom prst="line">
              <a:avLst/>
            </a:prstGeom>
            <a:ln w="12700"/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97AC32A-325A-F543-AC07-0BCBD2B07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2024" y="5784005"/>
              <a:ext cx="1354895" cy="545263"/>
            </a:xfrm>
            <a:prstGeom prst="rect">
              <a:avLst/>
            </a:prstGeom>
          </p:spPr>
        </p:pic>
      </p:grp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DC13D801-0BE6-AD4C-9E24-B4D831ACC442}"/>
              </a:ext>
            </a:extLst>
          </p:cNvPr>
          <p:cNvSpPr txBox="1">
            <a:spLocks/>
          </p:cNvSpPr>
          <p:nvPr userDrawn="1"/>
        </p:nvSpPr>
        <p:spPr>
          <a:xfrm>
            <a:off x="11585576" y="6553355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43435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53" y="2070"/>
            <a:ext cx="12188825" cy="367990"/>
          </a:xfrm>
          <a:prstGeom prst="rect">
            <a:avLst/>
          </a:prstGeom>
        </p:spPr>
      </p:pic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8A42FAB0-DBC1-CC45-86B4-CADAC090B00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102946" y="2130879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D3F3D5C8-E49D-AB40-928E-849B16BA48B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77490" y="2130879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36" name="Content Placeholder 6">
            <a:extLst>
              <a:ext uri="{FF2B5EF4-FFF2-40B4-BE49-F238E27FC236}">
                <a16:creationId xmlns:a16="http://schemas.microsoft.com/office/drawing/2014/main" id="{2A6B1B48-9138-D74C-A452-71CAD60FA24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02946" y="3731079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37" name="Content Placeholder 6">
            <a:extLst>
              <a:ext uri="{FF2B5EF4-FFF2-40B4-BE49-F238E27FC236}">
                <a16:creationId xmlns:a16="http://schemas.microsoft.com/office/drawing/2014/main" id="{E29930A1-3DDE-C841-B8A7-630E73301A4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7490" y="3731079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39" name="Content Placeholder 6">
            <a:extLst>
              <a:ext uri="{FF2B5EF4-FFF2-40B4-BE49-F238E27FC236}">
                <a16:creationId xmlns:a16="http://schemas.microsoft.com/office/drawing/2014/main" id="{7151CD8E-2AEB-B546-A4B8-031FAB67ADA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102946" y="5298622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0" name="Content Placeholder 6">
            <a:extLst>
              <a:ext uri="{FF2B5EF4-FFF2-40B4-BE49-F238E27FC236}">
                <a16:creationId xmlns:a16="http://schemas.microsoft.com/office/drawing/2014/main" id="{F5AE1CC6-3C86-6545-9F72-597CDE6D14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77490" y="5298622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41" name="Content Placeholder 6">
            <a:extLst>
              <a:ext uri="{FF2B5EF4-FFF2-40B4-BE49-F238E27FC236}">
                <a16:creationId xmlns:a16="http://schemas.microsoft.com/office/drawing/2014/main" id="{C9C6A824-7F6F-BA41-B3EB-74A1C4D9F3E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989821" y="2139044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D0EA59CA-1675-FE4B-9D93-93FF2946103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404761" y="2130879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43" name="Content Placeholder 6">
            <a:extLst>
              <a:ext uri="{FF2B5EF4-FFF2-40B4-BE49-F238E27FC236}">
                <a16:creationId xmlns:a16="http://schemas.microsoft.com/office/drawing/2014/main" id="{D418FA1C-2C27-704D-91E7-1E5BB6801B7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989821" y="3739244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4" name="Content Placeholder 6">
            <a:extLst>
              <a:ext uri="{FF2B5EF4-FFF2-40B4-BE49-F238E27FC236}">
                <a16:creationId xmlns:a16="http://schemas.microsoft.com/office/drawing/2014/main" id="{AFBE09FD-3F59-C547-8276-4E528B2DF81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404761" y="3731079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45" name="Content Placeholder 6">
            <a:extLst>
              <a:ext uri="{FF2B5EF4-FFF2-40B4-BE49-F238E27FC236}">
                <a16:creationId xmlns:a16="http://schemas.microsoft.com/office/drawing/2014/main" id="{8FA807E2-15AA-F941-9C66-C5E896A3AEA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7989821" y="5306787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6" name="Content Placeholder 6">
            <a:extLst>
              <a:ext uri="{FF2B5EF4-FFF2-40B4-BE49-F238E27FC236}">
                <a16:creationId xmlns:a16="http://schemas.microsoft.com/office/drawing/2014/main" id="{5265A6C9-08F0-5B45-9344-96DCA80FA2CD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404761" y="5298622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407D7E1-75E9-244D-8B66-A4B10916F290}"/>
              </a:ext>
            </a:extLst>
          </p:cNvPr>
          <p:cNvSpPr txBox="1">
            <a:spLocks/>
          </p:cNvSpPr>
          <p:nvPr userDrawn="1"/>
        </p:nvSpPr>
        <p:spPr>
          <a:xfrm>
            <a:off x="11338130" y="640869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93572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53" y="2070"/>
            <a:ext cx="12188825" cy="367990"/>
          </a:xfrm>
          <a:prstGeom prst="rect">
            <a:avLst/>
          </a:prstGeom>
        </p:spPr>
      </p:pic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500BB38C-FB7E-9A4F-A766-2C168C7CD106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77491" y="2273266"/>
            <a:ext cx="5616922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logo here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9CF135AC-224A-C44A-80CC-E122D4AF2AF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77491" y="4249023"/>
            <a:ext cx="5616922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logo here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18638D08-A959-F046-9DD9-6278FEC96B1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33054" y="2273266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599162B1-FEA3-A44A-BA44-3DEBBA55526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580212" y="2273266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34523073-C428-694A-BD73-5A9081CB042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0294711" y="2273266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9" name="Content Placeholder 6">
            <a:extLst>
              <a:ext uri="{FF2B5EF4-FFF2-40B4-BE49-F238E27FC236}">
                <a16:creationId xmlns:a16="http://schemas.microsoft.com/office/drawing/2014/main" id="{5CF91DDC-358E-EF4D-980E-3C4965A3398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33054" y="4265352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E0705DAA-3BE2-ED46-9C74-074688705D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580212" y="4265352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23" name="Content Placeholder 6">
            <a:extLst>
              <a:ext uri="{FF2B5EF4-FFF2-40B4-BE49-F238E27FC236}">
                <a16:creationId xmlns:a16="http://schemas.microsoft.com/office/drawing/2014/main" id="{18920F82-83DB-1B4F-B303-BE0D010AC4A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294711" y="4265352"/>
            <a:ext cx="1416623" cy="1543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42A75FA-D10E-6745-95E5-EC5720798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1" y="943641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9BD9487-6644-3143-8EAB-4A35036D7118}"/>
              </a:ext>
            </a:extLst>
          </p:cNvPr>
          <p:cNvSpPr txBox="1">
            <a:spLocks/>
          </p:cNvSpPr>
          <p:nvPr userDrawn="1"/>
        </p:nvSpPr>
        <p:spPr>
          <a:xfrm>
            <a:off x="11338130" y="640869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048472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 colum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44E1CD9-D142-3F4B-A94D-B02CAB4D04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53" y="2070"/>
            <a:ext cx="12188825" cy="367990"/>
          </a:xfrm>
          <a:prstGeom prst="rect">
            <a:avLst/>
          </a:prstGeom>
        </p:spPr>
      </p:pic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8A42FAB0-DBC1-CC45-86B4-CADAC090B00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102947" y="2130881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126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D3F3D5C8-E49D-AB40-928E-849B16BA48B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77491" y="2130881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36" name="Content Placeholder 6">
            <a:extLst>
              <a:ext uri="{FF2B5EF4-FFF2-40B4-BE49-F238E27FC236}">
                <a16:creationId xmlns:a16="http://schemas.microsoft.com/office/drawing/2014/main" id="{2A6B1B48-9138-D74C-A452-71CAD60FA24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02947" y="3731081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126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37" name="Content Placeholder 6">
            <a:extLst>
              <a:ext uri="{FF2B5EF4-FFF2-40B4-BE49-F238E27FC236}">
                <a16:creationId xmlns:a16="http://schemas.microsoft.com/office/drawing/2014/main" id="{E29930A1-3DDE-C841-B8A7-630E73301A4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7491" y="3731081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39" name="Content Placeholder 6">
            <a:extLst>
              <a:ext uri="{FF2B5EF4-FFF2-40B4-BE49-F238E27FC236}">
                <a16:creationId xmlns:a16="http://schemas.microsoft.com/office/drawing/2014/main" id="{7151CD8E-2AEB-B546-A4B8-031FAB67ADA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102947" y="5298624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126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0" name="Content Placeholder 6">
            <a:extLst>
              <a:ext uri="{FF2B5EF4-FFF2-40B4-BE49-F238E27FC236}">
                <a16:creationId xmlns:a16="http://schemas.microsoft.com/office/drawing/2014/main" id="{F5AE1CC6-3C86-6545-9F72-597CDE6D14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77491" y="5298624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41" name="Content Placeholder 6">
            <a:extLst>
              <a:ext uri="{FF2B5EF4-FFF2-40B4-BE49-F238E27FC236}">
                <a16:creationId xmlns:a16="http://schemas.microsoft.com/office/drawing/2014/main" id="{C9C6A824-7F6F-BA41-B3EB-74A1C4D9F3E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989821" y="2139046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126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D0EA59CA-1675-FE4B-9D93-93FF2946103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404762" y="2130881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43" name="Content Placeholder 6">
            <a:extLst>
              <a:ext uri="{FF2B5EF4-FFF2-40B4-BE49-F238E27FC236}">
                <a16:creationId xmlns:a16="http://schemas.microsoft.com/office/drawing/2014/main" id="{D418FA1C-2C27-704D-91E7-1E5BB6801B7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989821" y="3739246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126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4" name="Content Placeholder 6">
            <a:extLst>
              <a:ext uri="{FF2B5EF4-FFF2-40B4-BE49-F238E27FC236}">
                <a16:creationId xmlns:a16="http://schemas.microsoft.com/office/drawing/2014/main" id="{AFBE09FD-3F59-C547-8276-4E528B2DF81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404762" y="3731081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45" name="Content Placeholder 6">
            <a:extLst>
              <a:ext uri="{FF2B5EF4-FFF2-40B4-BE49-F238E27FC236}">
                <a16:creationId xmlns:a16="http://schemas.microsoft.com/office/drawing/2014/main" id="{8FA807E2-15AA-F941-9C66-C5E896A3AEA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7989821" y="5306789"/>
            <a:ext cx="3250912" cy="13284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914126" indent="0">
              <a:buNone/>
              <a:defRPr/>
            </a:lvl3pPr>
          </a:lstStyle>
          <a:p>
            <a:pPr lvl="0"/>
            <a:r>
              <a:rPr lang="en-US"/>
              <a:t>Short Description</a:t>
            </a:r>
          </a:p>
        </p:txBody>
      </p:sp>
      <p:sp>
        <p:nvSpPr>
          <p:cNvPr id="46" name="Content Placeholder 6">
            <a:extLst>
              <a:ext uri="{FF2B5EF4-FFF2-40B4-BE49-F238E27FC236}">
                <a16:creationId xmlns:a16="http://schemas.microsoft.com/office/drawing/2014/main" id="{5265A6C9-08F0-5B45-9344-96DCA80FA2CD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404762" y="5298624"/>
            <a:ext cx="1271575" cy="13284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Place Image here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C407D7E1-75E9-244D-8B66-A4B10916F290}"/>
              </a:ext>
            </a:extLst>
          </p:cNvPr>
          <p:cNvSpPr txBox="1">
            <a:spLocks/>
          </p:cNvSpPr>
          <p:nvPr userDrawn="1"/>
        </p:nvSpPr>
        <p:spPr>
          <a:xfrm>
            <a:off x="11338130" y="640869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545205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788E1-205D-B647-BF5E-F7A90F4C42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4888"/>
            <a:ext cx="12188825" cy="5817201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477490" y="2195119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999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477490" y="3051158"/>
            <a:ext cx="5559954" cy="331125"/>
          </a:xfrm>
          <a:prstGeom prst="rect">
            <a:avLst/>
          </a:prstGeom>
        </p:spPr>
        <p:txBody>
          <a:bodyPr/>
          <a:lstStyle>
            <a:lvl1pPr marL="0" marR="0" indent="0" algn="l" defTabSz="45706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82B2E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83405" y="3498972"/>
            <a:ext cx="2472608" cy="2886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35138875-3FD6-9442-BCD8-A97DD07D6BA7}"/>
              </a:ext>
            </a:extLst>
          </p:cNvPr>
          <p:cNvSpPr txBox="1">
            <a:spLocks/>
          </p:cNvSpPr>
          <p:nvPr userDrawn="1"/>
        </p:nvSpPr>
        <p:spPr>
          <a:xfrm>
            <a:off x="11499311" y="6520838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868043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788E1-205D-B647-BF5E-F7A90F4C42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4888"/>
            <a:ext cx="12188825" cy="581720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9882364-B048-A249-97A1-28A31991D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B8FDA1A0-CB50-B24C-86E5-53E4359B623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1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7F8BF77-4635-7640-8A05-AC592A491B13}"/>
              </a:ext>
            </a:extLst>
          </p:cNvPr>
          <p:cNvCxnSpPr/>
          <p:nvPr userDrawn="1"/>
        </p:nvCxnSpPr>
        <p:spPr>
          <a:xfrm>
            <a:off x="477491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5EF42CC5-04B3-EB48-8014-E83B3ECCC3A7}"/>
              </a:ext>
            </a:extLst>
          </p:cNvPr>
          <p:cNvSpPr txBox="1">
            <a:spLocks/>
          </p:cNvSpPr>
          <p:nvPr userDrawn="1"/>
        </p:nvSpPr>
        <p:spPr>
          <a:xfrm>
            <a:off x="11504266" y="652934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746855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E563F0C-8F38-6248-ABD4-D704B74B34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2444"/>
            <a:ext cx="12188825" cy="5814759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477490" y="2195119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999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477490" y="3051158"/>
            <a:ext cx="5559954" cy="331125"/>
          </a:xfrm>
          <a:prstGeom prst="rect">
            <a:avLst/>
          </a:prstGeom>
        </p:spPr>
        <p:txBody>
          <a:bodyPr/>
          <a:lstStyle>
            <a:lvl1pPr marL="0" marR="0" indent="0" algn="l" defTabSz="45706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82B2E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83405" y="3498972"/>
            <a:ext cx="2472608" cy="2886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2FFD0524-26B7-2D4E-AE8A-C0CB23D55A36}"/>
              </a:ext>
            </a:extLst>
          </p:cNvPr>
          <p:cNvSpPr txBox="1">
            <a:spLocks/>
          </p:cNvSpPr>
          <p:nvPr userDrawn="1"/>
        </p:nvSpPr>
        <p:spPr>
          <a:xfrm>
            <a:off x="11467526" y="6501432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7614BD75-BA63-474F-9490-7DACA1DDB9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1955" y="5817203"/>
            <a:ext cx="1513334" cy="92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151690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E563F0C-8F38-6248-ABD4-D704B74B34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2444"/>
            <a:ext cx="12188825" cy="581475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C99C8A9-9AF8-0746-9A8C-97FA988E1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7011EA2-C4C4-5545-94F3-F7A8949601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1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2EB3047-2D60-0040-AB65-F6F145B7A09A}"/>
              </a:ext>
            </a:extLst>
          </p:cNvPr>
          <p:cNvCxnSpPr/>
          <p:nvPr userDrawn="1"/>
        </p:nvCxnSpPr>
        <p:spPr>
          <a:xfrm>
            <a:off x="477491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FBE24182-177C-8C4C-AF56-4135F47CA457}"/>
              </a:ext>
            </a:extLst>
          </p:cNvPr>
          <p:cNvSpPr txBox="1">
            <a:spLocks/>
          </p:cNvSpPr>
          <p:nvPr userDrawn="1"/>
        </p:nvSpPr>
        <p:spPr>
          <a:xfrm>
            <a:off x="11504266" y="652934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175876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82E773C-4812-204C-8F30-FD29DAF234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2444"/>
            <a:ext cx="12188825" cy="6853115"/>
          </a:xfrm>
          <a:prstGeom prst="rect">
            <a:avLst/>
          </a:prstGeom>
        </p:spPr>
      </p:pic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729344" y="3257084"/>
            <a:ext cx="11459482" cy="1150564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b="0" i="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B392F8-4CBD-8E4D-B0A7-728EE0EE1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344" y="2397901"/>
            <a:ext cx="10512425" cy="6799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4006806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ABC3DA3-3B06-CB48-A17F-5208E69E33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2442"/>
            <a:ext cx="12188825" cy="6855558"/>
          </a:xfrm>
          <a:prstGeom prst="rect">
            <a:avLst/>
          </a:prstGeom>
        </p:spPr>
      </p:pic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729344" y="3257084"/>
            <a:ext cx="11459482" cy="1150564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b="0" i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2D97D44-49F6-0F41-B427-D8597A800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344" y="2408875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999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6608280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3879FA1-F60C-C042-A1F3-A05C544CBD46}" type="datetime1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 Footer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442" y="1569169"/>
            <a:ext cx="11194105" cy="44365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3" y="528656"/>
            <a:ext cx="11601955" cy="893753"/>
          </a:xfrm>
          <a:custGeom>
            <a:avLst/>
            <a:gdLst>
              <a:gd name="connsiteX0" fmla="*/ 0 w 8703733"/>
              <a:gd name="connsiteY0" fmla="*/ 0 h 602584"/>
              <a:gd name="connsiteX1" fmla="*/ 870373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  <a:gd name="connsiteX0" fmla="*/ 0 w 8703733"/>
              <a:gd name="connsiteY0" fmla="*/ 0 h 602584"/>
              <a:gd name="connsiteX1" fmla="*/ 825288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03733" h="602584">
                <a:moveTo>
                  <a:pt x="0" y="0"/>
                </a:moveTo>
                <a:lnTo>
                  <a:pt x="8252883" y="0"/>
                </a:lnTo>
                <a:lnTo>
                  <a:pt x="8703733" y="602584"/>
                </a:lnTo>
                <a:lnTo>
                  <a:pt x="0" y="6025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562522"/>
            <a:ext cx="11194105" cy="803445"/>
          </a:xfrm>
        </p:spPr>
        <p:txBody>
          <a:bodyPr anchor="ctr" anchorCtr="0"/>
          <a:lstStyle>
            <a:lvl1pPr>
              <a:defRPr sz="3199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610427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609441" y="304803"/>
            <a:ext cx="10868369" cy="487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441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986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09441" y="3938591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5986" y="3938591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07F8CB7-5FFB-5B48-8E00-E52B0E2530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C54AF85-1CBA-3C42-BD53-007AFF93BEE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BAE0342-B266-CB48-9957-578035E3D6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E4FE32-C539-8C47-ABAD-E03BA366836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3183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788E1-205D-B647-BF5E-F7A90F4C42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886"/>
            <a:ext cx="12188825" cy="5817201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477490" y="2195117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477490" y="3051156"/>
            <a:ext cx="5559954" cy="331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82B2E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83405" y="3498971"/>
            <a:ext cx="2472608" cy="2886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35138875-3FD6-9442-BCD8-A97DD07D6BA7}"/>
              </a:ext>
            </a:extLst>
          </p:cNvPr>
          <p:cNvSpPr txBox="1">
            <a:spLocks/>
          </p:cNvSpPr>
          <p:nvPr userDrawn="1"/>
        </p:nvSpPr>
        <p:spPr>
          <a:xfrm>
            <a:off x="11499311" y="6520838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726338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3"/>
            <a:ext cx="10868369" cy="487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3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986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5986" y="3938591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647C6E99-44D3-234A-94B9-4358B9AADF2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123BB3CB-C7DC-3E4B-9C8C-FCEE18FAAC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70BAF8E-1D8E-0840-B9FE-AE398AA1D3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AB52A8-8876-2444-8C6D-A9BED57E9A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13954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3"/>
            <a:ext cx="5383398" cy="4525963"/>
          </a:xfrm>
        </p:spPr>
        <p:txBody>
          <a:bodyPr/>
          <a:lstStyle>
            <a:lvl1pPr>
              <a:defRPr sz="2799"/>
            </a:lvl1pPr>
            <a:lvl2pPr>
              <a:defRPr sz="2399"/>
            </a:lvl2pPr>
            <a:lvl3pPr>
              <a:defRPr sz="1999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3"/>
            <a:ext cx="5383398" cy="4525963"/>
          </a:xfrm>
        </p:spPr>
        <p:txBody>
          <a:bodyPr/>
          <a:lstStyle>
            <a:lvl1pPr>
              <a:defRPr sz="2799"/>
            </a:lvl1pPr>
            <a:lvl2pPr>
              <a:defRPr sz="2399"/>
            </a:lvl2pPr>
            <a:lvl3pPr>
              <a:defRPr sz="1999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0E14A4-D53E-F840-B473-BE665599B8A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174BF4-3BE7-A444-8EB1-21F529E59E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89D5EC-3BF3-5045-80C2-42F9C8D77FF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FFDF2E0-0EB0-4541-B66A-A4B596712F0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821896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3"/>
            <a:ext cx="10868369" cy="487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441" y="1600203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3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C371F7-A6C2-E144-BC1E-B8DE29F63B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E4DF26-4261-EC44-A0BA-0A89943EC40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E919B2-0273-2143-8A5E-5D109B8F23F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BA4700-3164-5A46-8233-7EF9675BF6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008411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4638"/>
            <a:ext cx="10969943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441" y="1600203"/>
            <a:ext cx="5383398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986" y="1600200"/>
            <a:ext cx="5383398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5986" y="3938591"/>
            <a:ext cx="5383398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CB9FA21-B3E2-634E-ACEC-CEF9334EEF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441" y="6245225"/>
            <a:ext cx="2844059" cy="476250"/>
          </a:xfrm>
        </p:spPr>
        <p:txBody>
          <a:bodyPr rtlCol="0"/>
          <a:lstStyle>
            <a:lvl1pPr defTabSz="914126" fontAlgn="base">
              <a:spcBef>
                <a:spcPct val="0"/>
              </a:spcBef>
              <a:spcAft>
                <a:spcPct val="0"/>
              </a:spcAft>
              <a:defRPr>
                <a:solidFill>
                  <a:prstClr val="black">
                    <a:tint val="75000"/>
                  </a:prstClr>
                </a:solidFill>
                <a:latin typeface="Calibri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0CF0476-461C-744A-86E3-A9E760BAD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6" y="6245225"/>
            <a:ext cx="3859795" cy="476250"/>
          </a:xfrm>
        </p:spPr>
        <p:txBody>
          <a:bodyPr/>
          <a:lstStyle>
            <a:lvl1pPr defTabSz="914126" fontAlgn="base">
              <a:spcBef>
                <a:spcPct val="0"/>
              </a:spcBef>
              <a:spcAft>
                <a:spcPct val="0"/>
              </a:spcAft>
              <a:defRPr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7A57F9-AFA8-164A-B76B-26EEAF6D3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326" y="6245225"/>
            <a:ext cx="2844059" cy="476250"/>
          </a:xfrm>
        </p:spPr>
        <p:txBody>
          <a:bodyPr/>
          <a:lstStyle>
            <a:lvl1pPr defTabSz="914126">
              <a:defRPr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</a:lstStyle>
          <a:p>
            <a:fld id="{0ABF9CF6-6BCC-A541-9241-DF0DE2EEB3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743831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3891810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440" y="332846"/>
            <a:ext cx="10608793" cy="5729291"/>
          </a:xfrm>
        </p:spPr>
        <p:txBody>
          <a:bodyPr anchor="ctr" anchorCtr="0"/>
          <a:lstStyle>
            <a:lvl1pPr>
              <a:lnSpc>
                <a:spcPct val="90000"/>
              </a:lnSpc>
              <a:defRPr sz="6396"/>
            </a:lvl1pPr>
          </a:lstStyle>
          <a:p>
            <a:r>
              <a:rPr lang="en-US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69593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FDD6B-2432-0646-B061-5CFF268FC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A3765-D3C5-7C4E-A5F7-00E99DACD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EE11D-A7FD-E942-8FA8-83523F671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4ECCF-F7DD-304C-A9F9-7413FC68DCC3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CE94C-B869-B24B-9076-F0C9826CE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46165-8995-754B-A8FB-9351202C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63A95-3AEA-834E-A728-C65EAAA7C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254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30E68BC-8CDC-44DD-E625-03FDED09ECC7}"/>
              </a:ext>
            </a:extLst>
          </p:cNvPr>
          <p:cNvSpPr/>
          <p:nvPr userDrawn="1"/>
        </p:nvSpPr>
        <p:spPr>
          <a:xfrm>
            <a:off x="1" y="6345936"/>
            <a:ext cx="12188825" cy="5120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pic>
        <p:nvPicPr>
          <p:cNvPr id="14" name="Picture 13" descr="Text, logo&#10;&#10;Description automatically generated">
            <a:extLst>
              <a:ext uri="{FF2B5EF4-FFF2-40B4-BE49-F238E27FC236}">
                <a16:creationId xmlns:a16="http://schemas.microsoft.com/office/drawing/2014/main" id="{495BCEB3-1D64-8762-3864-868EB9BED4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1806" y="6481546"/>
            <a:ext cx="1672916" cy="20160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D609D-052A-C940-A943-04AAF60F9F1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61D4B5-53BF-5B3D-5843-B0D9E3AE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600" y="284487"/>
            <a:ext cx="10959785" cy="853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96C42A-179C-C95E-13DF-6363BD425A85}"/>
              </a:ext>
            </a:extLst>
          </p:cNvPr>
          <p:cNvCxnSpPr>
            <a:cxnSpLocks noChangeAspect="1"/>
          </p:cNvCxnSpPr>
          <p:nvPr/>
        </p:nvCxnSpPr>
        <p:spPr>
          <a:xfrm>
            <a:off x="619600" y="1137920"/>
            <a:ext cx="1095978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68B08C-BD98-712F-0984-7103B43BE799}"/>
              </a:ext>
            </a:extLst>
          </p:cNvPr>
          <p:cNvCxnSpPr>
            <a:cxnSpLocks noChangeAspect="1"/>
          </p:cNvCxnSpPr>
          <p:nvPr userDrawn="1"/>
        </p:nvCxnSpPr>
        <p:spPr>
          <a:xfrm>
            <a:off x="619600" y="1137920"/>
            <a:ext cx="1095978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00561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3F7E0-AA58-4264-B505-1E031B08F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E2A84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8CD34-22C9-437C-958F-9252834DC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8357" y="6240464"/>
            <a:ext cx="2909130" cy="251777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rgbClr val="4E2A84"/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内容占位符 7">
            <a:extLst>
              <a:ext uri="{FF2B5EF4-FFF2-40B4-BE49-F238E27FC236}">
                <a16:creationId xmlns:a16="http://schemas.microsoft.com/office/drawing/2014/main" id="{C633794E-53D3-4A1C-A064-F03992B30E3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751" y="1130300"/>
            <a:ext cx="10847737" cy="5006975"/>
          </a:xfrm>
        </p:spPr>
        <p:txBody>
          <a:bodyPr/>
          <a:lstStyle>
            <a:lvl1pPr>
              <a:lnSpc>
                <a:spcPct val="150000"/>
              </a:lnSpc>
              <a:spcBef>
                <a:spcPts val="2399"/>
              </a:spcBef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lnSpc>
                <a:spcPct val="150000"/>
              </a:lnSpc>
              <a:spcBef>
                <a:spcPts val="0"/>
              </a:spcBef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50000"/>
              </a:lnSpc>
              <a:spcBef>
                <a:spcPts val="0"/>
              </a:spcBef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908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788E1-205D-B647-BF5E-F7A90F4C42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886"/>
            <a:ext cx="12188825" cy="581720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9882364-B048-A249-97A1-28A31991D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B8FDA1A0-CB50-B24C-86E5-53E4359B623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7F8BF77-4635-7640-8A05-AC592A491B13}"/>
              </a:ext>
            </a:extLst>
          </p:cNvPr>
          <p:cNvCxnSpPr/>
          <p:nvPr userDrawn="1"/>
        </p:nvCxnSpPr>
        <p:spPr>
          <a:xfrm>
            <a:off x="477490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5EF42CC5-04B3-EB48-8014-E83B3ECCC3A7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2934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5937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E563F0C-8F38-6248-ABD4-D704B74B34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442"/>
            <a:ext cx="12188825" cy="5814759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477490" y="2195117"/>
            <a:ext cx="9446578" cy="7028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477490" y="3051156"/>
            <a:ext cx="5559954" cy="331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82B2E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83405" y="3498971"/>
            <a:ext cx="2472608" cy="2886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 b="0" i="0">
                <a:solidFill>
                  <a:srgbClr val="282B2E"/>
                </a:solidFill>
                <a:latin typeface="+mn-lt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2FFD0524-26B7-2D4E-AE8A-C0CB23D55A36}"/>
              </a:ext>
            </a:extLst>
          </p:cNvPr>
          <p:cNvSpPr txBox="1">
            <a:spLocks/>
          </p:cNvSpPr>
          <p:nvPr userDrawn="1"/>
        </p:nvSpPr>
        <p:spPr>
          <a:xfrm>
            <a:off x="11467526" y="6501432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7614BD75-BA63-474F-9490-7DACA1DDB9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1955" y="5817201"/>
            <a:ext cx="1513334" cy="92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29820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E563F0C-8F38-6248-ABD4-D704B74B34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442"/>
            <a:ext cx="12188825" cy="581475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C99C8A9-9AF8-0746-9A8C-97FA988E1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90" y="208006"/>
            <a:ext cx="11630025" cy="8128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7011EA2-C4C4-5545-94F3-F7A8949601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490" y="1363011"/>
            <a:ext cx="11162265" cy="424608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n-lt"/>
                <a:cs typeface="Arial" panose="020B0604020202020204" pitchFamily="34" charset="0"/>
              </a:defRPr>
            </a:lvl1pPr>
            <a:lvl2pPr>
              <a:defRPr b="0" i="0">
                <a:latin typeface="+mn-lt"/>
                <a:cs typeface="Arial" panose="020B0604020202020204" pitchFamily="34" charset="0"/>
              </a:defRPr>
            </a:lvl2pPr>
            <a:lvl3pPr>
              <a:defRPr b="0" i="0">
                <a:latin typeface="+mn-lt"/>
                <a:cs typeface="Arial" panose="020B0604020202020204" pitchFamily="34" charset="0"/>
              </a:defRPr>
            </a:lvl3pPr>
            <a:lvl4pPr>
              <a:defRPr b="0" i="0">
                <a:latin typeface="+mn-lt"/>
                <a:cs typeface="Arial" panose="020B0604020202020204" pitchFamily="34" charset="0"/>
              </a:defRPr>
            </a:lvl4pPr>
            <a:lvl5pPr>
              <a:defRPr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2EB3047-2D60-0040-AB65-F6F145B7A09A}"/>
              </a:ext>
            </a:extLst>
          </p:cNvPr>
          <p:cNvCxnSpPr/>
          <p:nvPr userDrawn="1"/>
        </p:nvCxnSpPr>
        <p:spPr>
          <a:xfrm>
            <a:off x="477490" y="921654"/>
            <a:ext cx="529714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FBE24182-177C-8C4C-AF56-4135F47CA457}"/>
              </a:ext>
            </a:extLst>
          </p:cNvPr>
          <p:cNvSpPr txBox="1">
            <a:spLocks/>
          </p:cNvSpPr>
          <p:nvPr userDrawn="1"/>
        </p:nvSpPr>
        <p:spPr>
          <a:xfrm>
            <a:off x="11504265" y="6529344"/>
            <a:ext cx="603250" cy="2413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1100">
                <a:solidFill>
                  <a:schemeClr val="tx2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1100">
              <a:solidFill>
                <a:schemeClr val="tx2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8737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45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9"/>
          <p:cNvSpPr txBox="1">
            <a:spLocks/>
          </p:cNvSpPr>
          <p:nvPr/>
        </p:nvSpPr>
        <p:spPr>
          <a:xfrm>
            <a:off x="11585575" y="6605588"/>
            <a:ext cx="603250" cy="2413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900">
                <a:solidFill>
                  <a:srgbClr val="FFFFFF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900">
              <a:solidFill>
                <a:srgbClr val="FFFFFF"/>
              </a:solidFill>
              <a:latin typeface="Franklin Gothic Book" charset="0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6" r:id="rId2"/>
    <p:sldLayoutId id="2147483703" r:id="rId3"/>
    <p:sldLayoutId id="2147483700" r:id="rId4"/>
    <p:sldLayoutId id="2147483701" r:id="rId5"/>
    <p:sldLayoutId id="2147483698" r:id="rId6"/>
    <p:sldLayoutId id="2147483705" r:id="rId7"/>
    <p:sldLayoutId id="2147483699" r:id="rId8"/>
    <p:sldLayoutId id="2147483704" r:id="rId9"/>
    <p:sldLayoutId id="2147483694" r:id="rId10"/>
    <p:sldLayoutId id="2147483697" r:id="rId11"/>
    <p:sldLayoutId id="2147483715" r:id="rId12"/>
    <p:sldLayoutId id="2147483716" r:id="rId13"/>
    <p:sldLayoutId id="2147483718" r:id="rId14"/>
    <p:sldLayoutId id="2147483719" r:id="rId15"/>
    <p:sldLayoutId id="2147483720" r:id="rId16"/>
    <p:sldLayoutId id="2147483722" r:id="rId17"/>
    <p:sldLayoutId id="2147483723" r:id="rId18"/>
    <p:sldLayoutId id="2147483747" r:id="rId19"/>
    <p:sldLayoutId id="2147483773" r:id="rId20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lang="en-US" sz="3300" b="0" kern="1200" dirty="0">
          <a:solidFill>
            <a:srgbClr val="007934"/>
          </a:solidFill>
          <a:latin typeface="+mn-lt"/>
          <a:ea typeface="ヒラギノ角ゴ Pro W3" charset="0"/>
          <a:cs typeface="Arial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600" kern="1200">
          <a:solidFill>
            <a:srgbClr val="282B2E"/>
          </a:solidFill>
          <a:latin typeface="+mn-lt"/>
          <a:ea typeface="ヒラギノ角ゴ Pro W3" charset="0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282B2E"/>
          </a:solidFill>
          <a:latin typeface="+mn-lt"/>
          <a:ea typeface="ヒラギノ角ゴ Pro W3" charset="0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200" kern="1200">
          <a:solidFill>
            <a:srgbClr val="282B2E"/>
          </a:solidFill>
          <a:latin typeface="+mn-lt"/>
          <a:ea typeface="ヒラギノ角ゴ Pro W3" charset="0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rgbClr val="282B2E"/>
          </a:solidFill>
          <a:latin typeface="+mn-lt"/>
          <a:ea typeface="ヒラギノ角ゴ Pro W3" charset="0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rgbClr val="282B2E"/>
          </a:solidFill>
          <a:latin typeface="+mn-lt"/>
          <a:ea typeface="ヒラギノ角ゴ Pro W3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9"/>
          <p:cNvSpPr txBox="1">
            <a:spLocks/>
          </p:cNvSpPr>
          <p:nvPr/>
        </p:nvSpPr>
        <p:spPr>
          <a:xfrm>
            <a:off x="11585575" y="6605588"/>
            <a:ext cx="603250" cy="2413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900">
                <a:solidFill>
                  <a:srgbClr val="FFFFFF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900">
              <a:solidFill>
                <a:srgbClr val="FFFFFF"/>
              </a:solidFill>
              <a:latin typeface="Franklin Gothic Book" charset="0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48" r:id="rId2"/>
    <p:sldLayoutId id="2147483707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  <p:sldLayoutId id="2147483741" r:id="rId18"/>
    <p:sldLayoutId id="2147483742" r:id="rId19"/>
    <p:sldLayoutId id="2147483743" r:id="rId20"/>
    <p:sldLayoutId id="2147483744" r:id="rId21"/>
    <p:sldLayoutId id="2147483721" r:id="rId22"/>
    <p:sldLayoutId id="2147483745" r:id="rId23"/>
    <p:sldLayoutId id="2147483746" r:id="rId24"/>
    <p:sldLayoutId id="2147483724" r:id="rId25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lang="en-US" sz="3300" b="0" kern="1200" dirty="0">
          <a:solidFill>
            <a:srgbClr val="007934"/>
          </a:solidFill>
          <a:latin typeface="+mn-lt"/>
          <a:ea typeface="ヒラギノ角ゴ Pro W3" charset="0"/>
          <a:cs typeface="Arial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300" b="1">
          <a:solidFill>
            <a:srgbClr val="007934"/>
          </a:solidFill>
          <a:latin typeface="Franklin Gothic Medium" charset="0"/>
          <a:ea typeface="ヒラギノ角ゴ Pro W3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600" kern="1200">
          <a:solidFill>
            <a:srgbClr val="282B2E"/>
          </a:solidFill>
          <a:latin typeface="+mn-lt"/>
          <a:ea typeface="ヒラギノ角ゴ Pro W3" charset="0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282B2E"/>
          </a:solidFill>
          <a:latin typeface="+mn-lt"/>
          <a:ea typeface="ヒラギノ角ゴ Pro W3" charset="0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200" kern="1200">
          <a:solidFill>
            <a:srgbClr val="282B2E"/>
          </a:solidFill>
          <a:latin typeface="+mn-lt"/>
          <a:ea typeface="ヒラギノ角ゴ Pro W3" charset="0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rgbClr val="282B2E"/>
          </a:solidFill>
          <a:latin typeface="+mn-lt"/>
          <a:ea typeface="ヒラギノ角ゴ Pro W3" charset="0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rgbClr val="282B2E"/>
          </a:solidFill>
          <a:latin typeface="+mn-lt"/>
          <a:ea typeface="ヒラギノ角ゴ Pro W3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9"/>
          <p:cNvSpPr txBox="1">
            <a:spLocks/>
          </p:cNvSpPr>
          <p:nvPr/>
        </p:nvSpPr>
        <p:spPr>
          <a:xfrm>
            <a:off x="11585576" y="6605588"/>
            <a:ext cx="603250" cy="2413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fontAlgn="auto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Arial" charset="0"/>
              <a:buNone/>
              <a:defRPr/>
            </a:pPr>
            <a:fld id="{964C6B53-FBBF-5547-9B59-8D6BF7FA2888}" type="slidenum">
              <a:rPr lang="en-US" sz="900">
                <a:solidFill>
                  <a:srgbClr val="FFFFFF"/>
                </a:solidFill>
                <a:latin typeface="Franklin Gothic Book" charset="0"/>
                <a:cs typeface="Arial" charset="0"/>
              </a:rPr>
              <a:pPr algn="ctr" eaLnBrk="1" fontAlgn="auto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Font typeface="Arial" charset="0"/>
                <a:buNone/>
                <a:defRPr/>
              </a:pPr>
              <a:t>‹#›</a:t>
            </a:fld>
            <a:endParaRPr lang="en-US" sz="900">
              <a:solidFill>
                <a:srgbClr val="FFFFFF"/>
              </a:solidFill>
              <a:latin typeface="Franklin Gothic Book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610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  <p:sldLayoutId id="2147483767" r:id="rId18"/>
    <p:sldLayoutId id="2147483768" r:id="rId19"/>
    <p:sldLayoutId id="2147483769" r:id="rId20"/>
    <p:sldLayoutId id="2147483770" r:id="rId21"/>
    <p:sldLayoutId id="2147483771" r:id="rId22"/>
    <p:sldLayoutId id="2147483772" r:id="rId23"/>
  </p:sldLayoutIdLst>
  <p:hf hdr="0" ftr="0" dt="0"/>
  <p:txStyles>
    <p:titleStyle>
      <a:lvl1pPr algn="l" defTabSz="457063" rtl="0" eaLnBrk="1" fontAlgn="base" hangingPunct="1">
        <a:spcBef>
          <a:spcPct val="0"/>
        </a:spcBef>
        <a:spcAft>
          <a:spcPct val="0"/>
        </a:spcAft>
        <a:defRPr lang="en-US" sz="3299" b="0" kern="1200" dirty="0">
          <a:solidFill>
            <a:srgbClr val="007934"/>
          </a:solidFill>
          <a:latin typeface="+mn-lt"/>
          <a:ea typeface="ヒラギノ角ゴ Pro W3" charset="0"/>
          <a:cs typeface="Arial"/>
        </a:defRPr>
      </a:lvl1pPr>
      <a:lvl2pPr algn="l" defTabSz="457063" rtl="0" eaLnBrk="1" fontAlgn="base" hangingPunct="1">
        <a:spcBef>
          <a:spcPct val="0"/>
        </a:spcBef>
        <a:spcAft>
          <a:spcPct val="0"/>
        </a:spcAft>
        <a:defRPr sz="3299" b="1">
          <a:solidFill>
            <a:srgbClr val="007934"/>
          </a:solidFill>
          <a:latin typeface="Franklin Gothic Medium" charset="0"/>
          <a:ea typeface="ヒラギノ角ゴ Pro W3" charset="0"/>
        </a:defRPr>
      </a:lvl2pPr>
      <a:lvl3pPr algn="l" defTabSz="457063" rtl="0" eaLnBrk="1" fontAlgn="base" hangingPunct="1">
        <a:spcBef>
          <a:spcPct val="0"/>
        </a:spcBef>
        <a:spcAft>
          <a:spcPct val="0"/>
        </a:spcAft>
        <a:defRPr sz="3299" b="1">
          <a:solidFill>
            <a:srgbClr val="007934"/>
          </a:solidFill>
          <a:latin typeface="Franklin Gothic Medium" charset="0"/>
          <a:ea typeface="ヒラギノ角ゴ Pro W3" charset="0"/>
        </a:defRPr>
      </a:lvl3pPr>
      <a:lvl4pPr algn="l" defTabSz="457063" rtl="0" eaLnBrk="1" fontAlgn="base" hangingPunct="1">
        <a:spcBef>
          <a:spcPct val="0"/>
        </a:spcBef>
        <a:spcAft>
          <a:spcPct val="0"/>
        </a:spcAft>
        <a:defRPr sz="3299" b="1">
          <a:solidFill>
            <a:srgbClr val="007934"/>
          </a:solidFill>
          <a:latin typeface="Franklin Gothic Medium" charset="0"/>
          <a:ea typeface="ヒラギノ角ゴ Pro W3" charset="0"/>
        </a:defRPr>
      </a:lvl4pPr>
      <a:lvl5pPr algn="l" defTabSz="457063" rtl="0" eaLnBrk="1" fontAlgn="base" hangingPunct="1">
        <a:spcBef>
          <a:spcPct val="0"/>
        </a:spcBef>
        <a:spcAft>
          <a:spcPct val="0"/>
        </a:spcAft>
        <a:defRPr sz="3299" b="1">
          <a:solidFill>
            <a:srgbClr val="007934"/>
          </a:solidFill>
          <a:latin typeface="Franklin Gothic Medium" charset="0"/>
          <a:ea typeface="ヒラギノ角ゴ Pro W3" charset="0"/>
        </a:defRPr>
      </a:lvl5pPr>
      <a:lvl6pPr marL="457063" algn="l" defTabSz="457063" rtl="0" eaLnBrk="1" fontAlgn="base" hangingPunct="1">
        <a:spcBef>
          <a:spcPct val="0"/>
        </a:spcBef>
        <a:spcAft>
          <a:spcPct val="0"/>
        </a:spcAft>
        <a:defRPr sz="3299" b="1">
          <a:solidFill>
            <a:srgbClr val="007934"/>
          </a:solidFill>
          <a:latin typeface="Franklin Gothic Medium" charset="0"/>
          <a:ea typeface="ヒラギノ角ゴ Pro W3" charset="0"/>
        </a:defRPr>
      </a:lvl6pPr>
      <a:lvl7pPr marL="914126" algn="l" defTabSz="457063" rtl="0" eaLnBrk="1" fontAlgn="base" hangingPunct="1">
        <a:spcBef>
          <a:spcPct val="0"/>
        </a:spcBef>
        <a:spcAft>
          <a:spcPct val="0"/>
        </a:spcAft>
        <a:defRPr sz="3299" b="1">
          <a:solidFill>
            <a:srgbClr val="007934"/>
          </a:solidFill>
          <a:latin typeface="Franklin Gothic Medium" charset="0"/>
          <a:ea typeface="ヒラギノ角ゴ Pro W3" charset="0"/>
        </a:defRPr>
      </a:lvl7pPr>
      <a:lvl8pPr marL="1371189" algn="l" defTabSz="457063" rtl="0" eaLnBrk="1" fontAlgn="base" hangingPunct="1">
        <a:spcBef>
          <a:spcPct val="0"/>
        </a:spcBef>
        <a:spcAft>
          <a:spcPct val="0"/>
        </a:spcAft>
        <a:defRPr sz="3299" b="1">
          <a:solidFill>
            <a:srgbClr val="007934"/>
          </a:solidFill>
          <a:latin typeface="Franklin Gothic Medium" charset="0"/>
          <a:ea typeface="ヒラギノ角ゴ Pro W3" charset="0"/>
        </a:defRPr>
      </a:lvl8pPr>
      <a:lvl9pPr marL="1828251" algn="l" defTabSz="457063" rtl="0" eaLnBrk="1" fontAlgn="base" hangingPunct="1">
        <a:spcBef>
          <a:spcPct val="0"/>
        </a:spcBef>
        <a:spcAft>
          <a:spcPct val="0"/>
        </a:spcAft>
        <a:defRPr sz="3299" b="1">
          <a:solidFill>
            <a:srgbClr val="007934"/>
          </a:solidFill>
          <a:latin typeface="Franklin Gothic Medium" charset="0"/>
          <a:ea typeface="ヒラギノ角ゴ Pro W3" charset="0"/>
        </a:defRPr>
      </a:lvl9pPr>
    </p:titleStyle>
    <p:bodyStyle>
      <a:lvl1pPr marL="342797" indent="-342797" algn="l" defTabSz="457063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599" kern="1200">
          <a:solidFill>
            <a:srgbClr val="282B2E"/>
          </a:solidFill>
          <a:latin typeface="+mn-lt"/>
          <a:ea typeface="ヒラギノ角ゴ Pro W3" charset="0"/>
          <a:cs typeface="Arial"/>
        </a:defRPr>
      </a:lvl1pPr>
      <a:lvl2pPr marL="742727" indent="-285664" algn="l" defTabSz="457063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399" kern="1200">
          <a:solidFill>
            <a:srgbClr val="282B2E"/>
          </a:solidFill>
          <a:latin typeface="+mn-lt"/>
          <a:ea typeface="ヒラギノ角ゴ Pro W3" charset="0"/>
          <a:cs typeface="Arial"/>
        </a:defRPr>
      </a:lvl2pPr>
      <a:lvl3pPr marL="1142657" indent="-228531" algn="l" defTabSz="457063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199" kern="1200">
          <a:solidFill>
            <a:srgbClr val="282B2E"/>
          </a:solidFill>
          <a:latin typeface="+mn-lt"/>
          <a:ea typeface="ヒラギノ角ゴ Pro W3" charset="0"/>
          <a:cs typeface="Arial"/>
        </a:defRPr>
      </a:lvl3pPr>
      <a:lvl4pPr marL="1599720" indent="-228531" algn="l" defTabSz="457063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999" kern="1200">
          <a:solidFill>
            <a:srgbClr val="282B2E"/>
          </a:solidFill>
          <a:latin typeface="+mn-lt"/>
          <a:ea typeface="ヒラギノ角ゴ Pro W3" charset="0"/>
          <a:cs typeface="Arial"/>
        </a:defRPr>
      </a:lvl4pPr>
      <a:lvl5pPr marL="2056783" indent="-228531" algn="l" defTabSz="457063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rgbClr val="282B2E"/>
          </a:solidFill>
          <a:latin typeface="+mn-lt"/>
          <a:ea typeface="ヒラギノ角ゴ Pro W3" charset="0"/>
          <a:cs typeface="Arial"/>
        </a:defRPr>
      </a:lvl5pPr>
      <a:lvl6pPr marL="2513846" indent="-228531" algn="l" defTabSz="457063" rtl="0" eaLnBrk="1" latinLnBrk="0" hangingPunct="1">
        <a:spcBef>
          <a:spcPct val="20000"/>
        </a:spcBef>
        <a:buFont typeface="Arial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ct val="20000"/>
        </a:spcBef>
        <a:buFont typeface="Arial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ct val="20000"/>
        </a:spcBef>
        <a:buFont typeface="Arial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ct val="20000"/>
        </a:spcBef>
        <a:buFont typeface="Arial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naconda.com/free/anaconda/install/" TargetMode="External"/><Relationship Id="rId2" Type="http://schemas.openxmlformats.org/officeDocument/2006/relationships/hyperlink" Target="https://docs.anaconda.com/free/miniconda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9CFB43B-FBAD-15A2-517F-6F748203F9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lIns="91440" tIns="45720" rIns="91440" bIns="45720" anchor="t">
            <a:normAutofit/>
          </a:bodyPr>
          <a:lstStyle/>
          <a:p>
            <a:r>
              <a:rPr lang="en-US" dirty="0" err="1">
                <a:cs typeface="Arial"/>
              </a:rPr>
              <a:t>DORANet</a:t>
            </a:r>
            <a:r>
              <a:rPr lang="en-US" dirty="0">
                <a:cs typeface="Arial"/>
              </a:rPr>
              <a:t> Workshop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0616A-711F-F5C1-E678-3B34594BA9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8323" y="3051156"/>
            <a:ext cx="8450794" cy="331125"/>
          </a:xfrm>
        </p:spPr>
        <p:txBody>
          <a:bodyPr lIns="91440" tIns="45720" rIns="91440" bIns="45720" anchor="t"/>
          <a:lstStyle/>
          <a:p>
            <a:r>
              <a:rPr lang="en-US" sz="1800" dirty="0">
                <a:cs typeface="Arial"/>
              </a:rPr>
              <a:t>Quan Zhang, Stefan Pate, William Sprague</a:t>
            </a:r>
          </a:p>
          <a:p>
            <a:br>
              <a:rPr lang="en-US" sz="400" dirty="0"/>
            </a:br>
            <a:r>
              <a:rPr lang="en-US" sz="1800" dirty="0">
                <a:cs typeface="Arial"/>
              </a:rPr>
              <a:t>Prof. Linda Broadbelt</a:t>
            </a:r>
          </a:p>
          <a:p>
            <a:endParaRPr lang="en-US" sz="1800" dirty="0">
              <a:cs typeface="Arial"/>
            </a:endParaRPr>
          </a:p>
          <a:p>
            <a:r>
              <a:rPr lang="en-US" sz="1800" dirty="0">
                <a:cs typeface="Arial"/>
              </a:rPr>
              <a:t>Northwestern University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ED6196-9CC3-03A6-917D-37D8E313B8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28323" y="5039537"/>
            <a:ext cx="2472608" cy="288687"/>
          </a:xfrm>
        </p:spPr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en-US" sz="1600" dirty="0">
                <a:cs typeface="Arial"/>
              </a:rPr>
              <a:t>June 26, 2024</a:t>
            </a:r>
            <a:endParaRPr lang="en-US" dirty="0"/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89286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03AE6-915E-5636-46EE-7309C992E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Enzymatic operators codify these two assumptions…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43B333C-C016-C8CA-1DF0-AFFF9DE7E156}"/>
              </a:ext>
            </a:extLst>
          </p:cNvPr>
          <p:cNvGrpSpPr/>
          <p:nvPr/>
        </p:nvGrpSpPr>
        <p:grpSpPr>
          <a:xfrm rot="10800000">
            <a:off x="1995055" y="1336673"/>
            <a:ext cx="9432922" cy="557213"/>
            <a:chOff x="1104899" y="1336674"/>
            <a:chExt cx="9648826" cy="557213"/>
          </a:xfrm>
        </p:grpSpPr>
        <p:sp>
          <p:nvSpPr>
            <p:cNvPr id="4" name="Right Triangle 3">
              <a:extLst>
                <a:ext uri="{FF2B5EF4-FFF2-40B4-BE49-F238E27FC236}">
                  <a16:creationId xmlns:a16="http://schemas.microsoft.com/office/drawing/2014/main" id="{EFC0ADBA-FE6E-CD6F-BE1F-EFF99040839F}"/>
                </a:ext>
              </a:extLst>
            </p:cNvPr>
            <p:cNvSpPr/>
            <p:nvPr/>
          </p:nvSpPr>
          <p:spPr>
            <a:xfrm>
              <a:off x="1104900" y="1522412"/>
              <a:ext cx="9648825" cy="371475"/>
            </a:xfrm>
            <a:prstGeom prst="rtTriangle">
              <a:avLst/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2045B955-82B6-8CF8-715A-3543ED047327}"/>
                </a:ext>
              </a:extLst>
            </p:cNvPr>
            <p:cNvSpPr/>
            <p:nvPr/>
          </p:nvSpPr>
          <p:spPr>
            <a:xfrm rot="10800000">
              <a:off x="1104899" y="1336674"/>
              <a:ext cx="9648825" cy="371475"/>
            </a:xfrm>
            <a:prstGeom prst="rtTriangle">
              <a:avLst/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400" cap="all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0B23D45-8920-4CF5-0C81-A1060F141181}"/>
              </a:ext>
            </a:extLst>
          </p:cNvPr>
          <p:cNvSpPr txBox="1"/>
          <p:nvPr/>
        </p:nvSpPr>
        <p:spPr>
          <a:xfrm>
            <a:off x="9723001" y="1368522"/>
            <a:ext cx="17049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</a:rPr>
              <a:t>PERMISSIVENESS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74F192-6A76-E3C5-6078-CBDFC43D4E6E}"/>
              </a:ext>
            </a:extLst>
          </p:cNvPr>
          <p:cNvSpPr txBox="1"/>
          <p:nvPr/>
        </p:nvSpPr>
        <p:spPr>
          <a:xfrm>
            <a:off x="1991583" y="1554260"/>
            <a:ext cx="18954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</a:rPr>
              <a:t>CATALYTIC EFFICIENCY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DC97FD-C2C5-89C8-92DF-7DE7DDB4EC6E}"/>
              </a:ext>
            </a:extLst>
          </p:cNvPr>
          <p:cNvSpPr txBox="1"/>
          <p:nvPr/>
        </p:nvSpPr>
        <p:spPr>
          <a:xfrm>
            <a:off x="2277938" y="1952194"/>
            <a:ext cx="153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r=inf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F9F430-6F7F-66E6-1968-7CEC909FBC1C}"/>
              </a:ext>
            </a:extLst>
          </p:cNvPr>
          <p:cNvSpPr txBox="1"/>
          <p:nvPr/>
        </p:nvSpPr>
        <p:spPr>
          <a:xfrm>
            <a:off x="6031646" y="1952194"/>
            <a:ext cx="153352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b="1" i="1" dirty="0">
                <a:latin typeface="Franklin Gothic Book"/>
              </a:rPr>
              <a:t>r=2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C6085B-D612-0737-BD9A-527C93E0E0BF}"/>
              </a:ext>
            </a:extLst>
          </p:cNvPr>
          <p:cNvSpPr txBox="1"/>
          <p:nvPr/>
        </p:nvSpPr>
        <p:spPr>
          <a:xfrm>
            <a:off x="9894449" y="1952194"/>
            <a:ext cx="153352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b="1" i="1" dirty="0">
                <a:latin typeface="Franklin Gothic Book"/>
              </a:rPr>
              <a:t>r=0</a:t>
            </a:r>
            <a:endParaRPr lang="en-US" b="1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AD369B-CC39-7089-FC69-674BB46FC0AD}"/>
              </a:ext>
            </a:extLst>
          </p:cNvPr>
          <p:cNvSpPr txBox="1"/>
          <p:nvPr/>
        </p:nvSpPr>
        <p:spPr>
          <a:xfrm>
            <a:off x="2565702" y="5023800"/>
            <a:ext cx="936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9D500B-2266-98E1-68F7-5B2ECCC6B8D6}"/>
              </a:ext>
            </a:extLst>
          </p:cNvPr>
          <p:cNvSpPr txBox="1"/>
          <p:nvPr/>
        </p:nvSpPr>
        <p:spPr>
          <a:xfrm>
            <a:off x="6231845" y="5029002"/>
            <a:ext cx="11331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3,250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A251B2-1FF1-A372-5F49-ABEDB8FF07E4}"/>
              </a:ext>
            </a:extLst>
          </p:cNvPr>
          <p:cNvSpPr txBox="1"/>
          <p:nvPr/>
        </p:nvSpPr>
        <p:spPr>
          <a:xfrm>
            <a:off x="10094647" y="5036114"/>
            <a:ext cx="11331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7,759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EAFF2C6-56CD-F030-9822-9D0D503CF3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161"/>
          <a:stretch/>
        </p:blipFill>
        <p:spPr>
          <a:xfrm>
            <a:off x="8835612" y="2714164"/>
            <a:ext cx="3353213" cy="121706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C58EF53-7B98-209B-F6D4-CCEAE6F6C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810" y="2689817"/>
            <a:ext cx="3651199" cy="121706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C70A04B-1F8B-25F6-F5FE-325D51BBB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338" y="2714164"/>
            <a:ext cx="3651199" cy="121706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8BC9586-B1A2-C4B8-5D76-ED5B50236BC0}"/>
              </a:ext>
            </a:extLst>
          </p:cNvPr>
          <p:cNvSpPr txBox="1"/>
          <p:nvPr/>
        </p:nvSpPr>
        <p:spPr>
          <a:xfrm>
            <a:off x="73891" y="4917935"/>
            <a:ext cx="17918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/>
              <a:t># known compounds w/ matching substructure: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BD9441-2220-CDB5-BCBD-81DA57EE57E0}"/>
              </a:ext>
            </a:extLst>
          </p:cNvPr>
          <p:cNvSpPr txBox="1"/>
          <p:nvPr/>
        </p:nvSpPr>
        <p:spPr>
          <a:xfrm>
            <a:off x="73891" y="3168807"/>
            <a:ext cx="1791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/>
              <a:t>substructure:</a:t>
            </a:r>
          </a:p>
        </p:txBody>
      </p:sp>
    </p:spTree>
    <p:extLst>
      <p:ext uri="{BB962C8B-B14F-4D97-AF65-F5344CB8AC3E}">
        <p14:creationId xmlns:p14="http://schemas.microsoft.com/office/powerpoint/2010/main" val="3449054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90257-6E08-6AA6-82FB-77CA8D46D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…allowing a search among predicted missing paths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479C549-E06D-3FB9-7E9C-1F394B1AD82E}"/>
              </a:ext>
            </a:extLst>
          </p:cNvPr>
          <p:cNvSpPr/>
          <p:nvPr/>
        </p:nvSpPr>
        <p:spPr>
          <a:xfrm>
            <a:off x="3297155" y="2174208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CE9FDC9-1ED9-6EAF-A745-383BA6BF5E78}"/>
              </a:ext>
            </a:extLst>
          </p:cNvPr>
          <p:cNvSpPr/>
          <p:nvPr/>
        </p:nvSpPr>
        <p:spPr>
          <a:xfrm>
            <a:off x="5127849" y="148589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CDFD642-D3B5-43B4-B9B1-3117A5F64614}"/>
              </a:ext>
            </a:extLst>
          </p:cNvPr>
          <p:cNvSpPr/>
          <p:nvPr/>
        </p:nvSpPr>
        <p:spPr>
          <a:xfrm>
            <a:off x="5127849" y="2522609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061CEBF-BDD4-797C-E7FA-8284A6572F34}"/>
              </a:ext>
            </a:extLst>
          </p:cNvPr>
          <p:cNvSpPr/>
          <p:nvPr/>
        </p:nvSpPr>
        <p:spPr>
          <a:xfrm>
            <a:off x="6094412" y="2520094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7E66C04-9D88-4D97-6537-42EA4381CFD1}"/>
              </a:ext>
            </a:extLst>
          </p:cNvPr>
          <p:cNvSpPr/>
          <p:nvPr/>
        </p:nvSpPr>
        <p:spPr>
          <a:xfrm>
            <a:off x="6727458" y="3114063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38F2D5ED-6213-5E71-AB07-F7C190772B81}"/>
              </a:ext>
            </a:extLst>
          </p:cNvPr>
          <p:cNvSpPr/>
          <p:nvPr/>
        </p:nvSpPr>
        <p:spPr>
          <a:xfrm>
            <a:off x="7274535" y="2241163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F24D408-45F0-036E-C557-F8E05EE0396D}"/>
              </a:ext>
            </a:extLst>
          </p:cNvPr>
          <p:cNvSpPr/>
          <p:nvPr/>
        </p:nvSpPr>
        <p:spPr>
          <a:xfrm>
            <a:off x="5276656" y="335834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82FDBE36-D33C-6F2B-7165-D3807B2BAF8E}"/>
              </a:ext>
            </a:extLst>
          </p:cNvPr>
          <p:cNvSpPr/>
          <p:nvPr/>
        </p:nvSpPr>
        <p:spPr>
          <a:xfrm>
            <a:off x="4541957" y="4102854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EB1BAB9-72CA-0E21-3E2E-CF0A7CDA99F2}"/>
              </a:ext>
            </a:extLst>
          </p:cNvPr>
          <p:cNvSpPr/>
          <p:nvPr/>
        </p:nvSpPr>
        <p:spPr>
          <a:xfrm>
            <a:off x="3912530" y="376013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5D918D6A-A419-71AA-FFB9-C8518067DA4B}"/>
              </a:ext>
            </a:extLst>
          </p:cNvPr>
          <p:cNvSpPr/>
          <p:nvPr/>
        </p:nvSpPr>
        <p:spPr>
          <a:xfrm>
            <a:off x="3839792" y="444971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CE00894-08D5-4BBB-9F92-409C2F16BC04}"/>
              </a:ext>
            </a:extLst>
          </p:cNvPr>
          <p:cNvSpPr/>
          <p:nvPr/>
        </p:nvSpPr>
        <p:spPr>
          <a:xfrm>
            <a:off x="6027457" y="4059471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F985BE4-3B00-0E57-F193-71567DA2BA6B}"/>
              </a:ext>
            </a:extLst>
          </p:cNvPr>
          <p:cNvSpPr/>
          <p:nvPr/>
        </p:nvSpPr>
        <p:spPr>
          <a:xfrm>
            <a:off x="6468121" y="4511537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16A3270-5B48-7398-9427-5DCC4585F0B2}"/>
              </a:ext>
            </a:extLst>
          </p:cNvPr>
          <p:cNvSpPr/>
          <p:nvPr/>
        </p:nvSpPr>
        <p:spPr>
          <a:xfrm>
            <a:off x="6002057" y="498919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08631501-00DC-844A-7749-18498B28384F}"/>
              </a:ext>
            </a:extLst>
          </p:cNvPr>
          <p:cNvCxnSpPr>
            <a:cxnSpLocks/>
            <a:stCxn id="38" idx="6"/>
            <a:endCxn id="40" idx="2"/>
          </p:cNvCxnSpPr>
          <p:nvPr/>
        </p:nvCxnSpPr>
        <p:spPr>
          <a:xfrm>
            <a:off x="3754355" y="2402808"/>
            <a:ext cx="1373494" cy="3484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E2D91EC-CD54-AC39-8D1C-49EF99DCEEC0}"/>
              </a:ext>
            </a:extLst>
          </p:cNvPr>
          <p:cNvCxnSpPr>
            <a:cxnSpLocks/>
            <a:stCxn id="39" idx="4"/>
            <a:endCxn id="40" idx="0"/>
          </p:cNvCxnSpPr>
          <p:nvPr/>
        </p:nvCxnSpPr>
        <p:spPr>
          <a:xfrm>
            <a:off x="5356449" y="1943096"/>
            <a:ext cx="0" cy="579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ABFAA1C-CCAA-5866-CB50-C3E85CBC1EC9}"/>
              </a:ext>
            </a:extLst>
          </p:cNvPr>
          <p:cNvCxnSpPr>
            <a:cxnSpLocks/>
            <a:stCxn id="40" idx="6"/>
            <a:endCxn id="41" idx="2"/>
          </p:cNvCxnSpPr>
          <p:nvPr/>
        </p:nvCxnSpPr>
        <p:spPr>
          <a:xfrm flipV="1">
            <a:off x="5585049" y="2748694"/>
            <a:ext cx="509363" cy="25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D7573C9-D065-1FD6-4605-10664BD010E4}"/>
              </a:ext>
            </a:extLst>
          </p:cNvPr>
          <p:cNvCxnSpPr>
            <a:cxnSpLocks/>
            <a:stCxn id="42" idx="7"/>
            <a:endCxn id="43" idx="3"/>
          </p:cNvCxnSpPr>
          <p:nvPr/>
        </p:nvCxnSpPr>
        <p:spPr>
          <a:xfrm flipV="1">
            <a:off x="7117703" y="2631408"/>
            <a:ext cx="223787" cy="5496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D76CAA2-3CF9-F3B8-DAC5-B660E372ECD4}"/>
              </a:ext>
            </a:extLst>
          </p:cNvPr>
          <p:cNvCxnSpPr>
            <a:cxnSpLocks/>
            <a:stCxn id="42" idx="1"/>
            <a:endCxn id="41" idx="5"/>
          </p:cNvCxnSpPr>
          <p:nvPr/>
        </p:nvCxnSpPr>
        <p:spPr>
          <a:xfrm flipH="1" flipV="1">
            <a:off x="6484657" y="2910339"/>
            <a:ext cx="309756" cy="2706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9659495-EBCF-8EF7-47BC-5F3036D985DD}"/>
              </a:ext>
            </a:extLst>
          </p:cNvPr>
          <p:cNvCxnSpPr>
            <a:cxnSpLocks/>
            <a:stCxn id="42" idx="2"/>
            <a:endCxn id="44" idx="6"/>
          </p:cNvCxnSpPr>
          <p:nvPr/>
        </p:nvCxnSpPr>
        <p:spPr>
          <a:xfrm flipH="1">
            <a:off x="5733856" y="3342663"/>
            <a:ext cx="993602" cy="2442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EBFFCFE-7961-3785-944D-EBADE8737395}"/>
              </a:ext>
            </a:extLst>
          </p:cNvPr>
          <p:cNvCxnSpPr>
            <a:cxnSpLocks/>
            <a:stCxn id="48" idx="5"/>
            <a:endCxn id="49" idx="1"/>
          </p:cNvCxnSpPr>
          <p:nvPr/>
        </p:nvCxnSpPr>
        <p:spPr>
          <a:xfrm>
            <a:off x="6417702" y="4449716"/>
            <a:ext cx="117374" cy="1287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539AAF9-A293-9A2F-EF39-BCE16326D50E}"/>
              </a:ext>
            </a:extLst>
          </p:cNvPr>
          <p:cNvCxnSpPr>
            <a:cxnSpLocks/>
            <a:stCxn id="49" idx="3"/>
            <a:endCxn id="50" idx="7"/>
          </p:cNvCxnSpPr>
          <p:nvPr/>
        </p:nvCxnSpPr>
        <p:spPr>
          <a:xfrm flipH="1">
            <a:off x="6392302" y="4901782"/>
            <a:ext cx="142774" cy="1543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7E295D5-7E3E-2B3C-A0A4-DC408A22CF32}"/>
              </a:ext>
            </a:extLst>
          </p:cNvPr>
          <p:cNvCxnSpPr>
            <a:cxnSpLocks/>
            <a:stCxn id="44" idx="5"/>
            <a:endCxn id="48" idx="1"/>
          </p:cNvCxnSpPr>
          <p:nvPr/>
        </p:nvCxnSpPr>
        <p:spPr>
          <a:xfrm>
            <a:off x="5666901" y="3748591"/>
            <a:ext cx="427511" cy="3778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5259A134-EA45-90FA-4016-99EBEE2507DD}"/>
              </a:ext>
            </a:extLst>
          </p:cNvPr>
          <p:cNvCxnSpPr>
            <a:cxnSpLocks/>
            <a:stCxn id="45" idx="7"/>
            <a:endCxn id="44" idx="3"/>
          </p:cNvCxnSpPr>
          <p:nvPr/>
        </p:nvCxnSpPr>
        <p:spPr>
          <a:xfrm flipV="1">
            <a:off x="4932202" y="3748591"/>
            <a:ext cx="411409" cy="4212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687613-0E6F-D4A7-9613-F813AF10C415}"/>
              </a:ext>
            </a:extLst>
          </p:cNvPr>
          <p:cNvCxnSpPr>
            <a:cxnSpLocks/>
            <a:stCxn id="46" idx="5"/>
            <a:endCxn id="45" idx="1"/>
          </p:cNvCxnSpPr>
          <p:nvPr/>
        </p:nvCxnSpPr>
        <p:spPr>
          <a:xfrm>
            <a:off x="4302775" y="4150381"/>
            <a:ext cx="306137" cy="19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E953B1B-5268-9960-2B66-9ED8D26C2F56}"/>
              </a:ext>
            </a:extLst>
          </p:cNvPr>
          <p:cNvCxnSpPr>
            <a:cxnSpLocks/>
            <a:stCxn id="45" idx="3"/>
            <a:endCxn id="47" idx="6"/>
          </p:cNvCxnSpPr>
          <p:nvPr/>
        </p:nvCxnSpPr>
        <p:spPr>
          <a:xfrm flipH="1">
            <a:off x="4296992" y="4493099"/>
            <a:ext cx="311920" cy="1852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D00187F-B888-FC17-2D4F-B1635E43775F}"/>
              </a:ext>
            </a:extLst>
          </p:cNvPr>
          <p:cNvCxnSpPr>
            <a:cxnSpLocks/>
            <a:stCxn id="47" idx="0"/>
            <a:endCxn id="46" idx="4"/>
          </p:cNvCxnSpPr>
          <p:nvPr/>
        </p:nvCxnSpPr>
        <p:spPr>
          <a:xfrm flipV="1">
            <a:off x="4068392" y="4217336"/>
            <a:ext cx="72738" cy="2323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3080D71-B66C-859E-C922-11378AFD446C}"/>
              </a:ext>
            </a:extLst>
          </p:cNvPr>
          <p:cNvCxnSpPr>
            <a:cxnSpLocks/>
            <a:stCxn id="44" idx="0"/>
            <a:endCxn id="40" idx="4"/>
          </p:cNvCxnSpPr>
          <p:nvPr/>
        </p:nvCxnSpPr>
        <p:spPr>
          <a:xfrm flipH="1" flipV="1">
            <a:off x="5356449" y="2979809"/>
            <a:ext cx="148807" cy="378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B3819D9-16F2-AEB4-99D6-3A52505AE171}"/>
              </a:ext>
            </a:extLst>
          </p:cNvPr>
          <p:cNvCxnSpPr>
            <a:cxnSpLocks/>
            <a:endCxn id="38" idx="2"/>
          </p:cNvCxnSpPr>
          <p:nvPr/>
        </p:nvCxnSpPr>
        <p:spPr>
          <a:xfrm>
            <a:off x="2944924" y="2054407"/>
            <a:ext cx="352231" cy="348401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6" name="Picture 2">
            <a:extLst>
              <a:ext uri="{FF2B5EF4-FFF2-40B4-BE49-F238E27FC236}">
                <a16:creationId xmlns:a16="http://schemas.microsoft.com/office/drawing/2014/main" id="{94AD1789-4633-34F1-3C29-59D9C7A2D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938" y="1611130"/>
            <a:ext cx="1128715" cy="56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13">
            <a:extLst>
              <a:ext uri="{FF2B5EF4-FFF2-40B4-BE49-F238E27FC236}">
                <a16:creationId xmlns:a16="http://schemas.microsoft.com/office/drawing/2014/main" id="{5643ED3D-89BF-2857-C743-D0B32DFAD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994" y="1469327"/>
            <a:ext cx="217930" cy="23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DDE7086F-AE21-FD85-2A91-EF018D8175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41" r="12948"/>
          <a:stretch/>
        </p:blipFill>
        <p:spPr>
          <a:xfrm>
            <a:off x="6992276" y="4068871"/>
            <a:ext cx="1251285" cy="562041"/>
          </a:xfrm>
          <a:prstGeom prst="rect">
            <a:avLst/>
          </a:prstGeom>
        </p:spPr>
      </p:pic>
      <p:pic>
        <p:nvPicPr>
          <p:cNvPr id="69" name="Picture 15">
            <a:extLst>
              <a:ext uri="{FF2B5EF4-FFF2-40B4-BE49-F238E27FC236}">
                <a16:creationId xmlns:a16="http://schemas.microsoft.com/office/drawing/2014/main" id="{EC7A3464-2AAB-315C-A14A-3AD10727F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899" y="3911006"/>
            <a:ext cx="202038" cy="312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F53301D-EC3B-1AC5-C5B5-012449FDF9DD}"/>
              </a:ext>
            </a:extLst>
          </p:cNvPr>
          <p:cNvCxnSpPr>
            <a:cxnSpLocks/>
            <a:endCxn id="49" idx="6"/>
          </p:cNvCxnSpPr>
          <p:nvPr/>
        </p:nvCxnSpPr>
        <p:spPr>
          <a:xfrm flipH="1">
            <a:off x="6925321" y="4578492"/>
            <a:ext cx="192382" cy="161645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2FB9881A-3749-D1E0-0E52-3D20F346120E}"/>
              </a:ext>
            </a:extLst>
          </p:cNvPr>
          <p:cNvSpPr txBox="1"/>
          <p:nvPr/>
        </p:nvSpPr>
        <p:spPr>
          <a:xfrm>
            <a:off x="213238" y="5885899"/>
            <a:ext cx="11577638" cy="515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Default enzymatic operators in </a:t>
            </a:r>
            <a:r>
              <a:rPr lang="en-US" sz="2400" b="1" i="1" dirty="0" err="1"/>
              <a:t>DORAnet</a:t>
            </a:r>
            <a:r>
              <a:rPr lang="en-US" sz="2400" b="1" i="1" dirty="0"/>
              <a:t> assume intermediate level of promiscuity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72F330D-8882-EE1D-9065-462F0F5BCF2A}"/>
              </a:ext>
            </a:extLst>
          </p:cNvPr>
          <p:cNvCxnSpPr>
            <a:cxnSpLocks/>
            <a:stCxn id="38" idx="6"/>
            <a:endCxn id="48" idx="2"/>
          </p:cNvCxnSpPr>
          <p:nvPr/>
        </p:nvCxnSpPr>
        <p:spPr>
          <a:xfrm>
            <a:off x="3754355" y="2402808"/>
            <a:ext cx="2273102" cy="188526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68BE443-C0D0-9567-B718-8B7BFA6DCA82}"/>
              </a:ext>
            </a:extLst>
          </p:cNvPr>
          <p:cNvCxnSpPr>
            <a:cxnSpLocks/>
            <a:stCxn id="38" idx="6"/>
          </p:cNvCxnSpPr>
          <p:nvPr/>
        </p:nvCxnSpPr>
        <p:spPr>
          <a:xfrm>
            <a:off x="3754355" y="2402808"/>
            <a:ext cx="242801" cy="43068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1431D4E1-34F1-6DD3-9C47-71ABFB766442}"/>
              </a:ext>
            </a:extLst>
          </p:cNvPr>
          <p:cNvCxnSpPr>
            <a:cxnSpLocks/>
            <a:stCxn id="38" idx="6"/>
          </p:cNvCxnSpPr>
          <p:nvPr/>
        </p:nvCxnSpPr>
        <p:spPr>
          <a:xfrm>
            <a:off x="3754355" y="2402808"/>
            <a:ext cx="30999" cy="50340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4A800F9E-BA7B-ECFF-6D7B-2F02BE0D2F5F}"/>
              </a:ext>
            </a:extLst>
          </p:cNvPr>
          <p:cNvCxnSpPr>
            <a:cxnSpLocks/>
            <a:stCxn id="38" idx="6"/>
          </p:cNvCxnSpPr>
          <p:nvPr/>
        </p:nvCxnSpPr>
        <p:spPr>
          <a:xfrm flipV="1">
            <a:off x="3754355" y="2330084"/>
            <a:ext cx="457200" cy="7272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0921FCF8-AFD6-7903-E9A0-B21A2BCF07F6}"/>
              </a:ext>
            </a:extLst>
          </p:cNvPr>
          <p:cNvCxnSpPr>
            <a:cxnSpLocks/>
            <a:stCxn id="38" idx="6"/>
          </p:cNvCxnSpPr>
          <p:nvPr/>
        </p:nvCxnSpPr>
        <p:spPr>
          <a:xfrm flipV="1">
            <a:off x="3754355" y="2174208"/>
            <a:ext cx="314037" cy="2286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0A595F89-BC79-DB90-34D8-E56CD24BD5A2}"/>
              </a:ext>
            </a:extLst>
          </p:cNvPr>
          <p:cNvCxnSpPr>
            <a:cxnSpLocks/>
            <a:stCxn id="38" idx="6"/>
          </p:cNvCxnSpPr>
          <p:nvPr/>
        </p:nvCxnSpPr>
        <p:spPr>
          <a:xfrm flipV="1">
            <a:off x="3754355" y="2054407"/>
            <a:ext cx="102285" cy="34840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042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2F9F-9BC6-726B-A9A5-EEB31511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[Quan on construction of the chemical operators]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BA99C-E520-4AE3-6F8E-44C4D320B0C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64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2F9F-9BC6-726B-A9A5-EEB31511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[Quan on forward versus retro &amp; combination of both]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BA99C-E520-4AE3-6F8E-44C4D320B0C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2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B1E0CBA-3B95-9EB9-5577-64E2B569C5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Demo: Network expansion</a:t>
            </a:r>
          </a:p>
        </p:txBody>
      </p:sp>
    </p:spTree>
    <p:extLst>
      <p:ext uri="{BB962C8B-B14F-4D97-AF65-F5344CB8AC3E}">
        <p14:creationId xmlns:p14="http://schemas.microsoft.com/office/powerpoint/2010/main" val="462984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2F9F-9BC6-726B-A9A5-EEB31511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We’ll demonstrate </a:t>
            </a:r>
            <a:r>
              <a:rPr lang="en-US" dirty="0" err="1"/>
              <a:t>DORAnet</a:t>
            </a:r>
            <a:r>
              <a:rPr lang="en-US" dirty="0"/>
              <a:t> w/ 2 paths predicted for BOTTLE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887BF5-85A0-7B12-E53C-D0064CCECAC3}"/>
              </a:ext>
            </a:extLst>
          </p:cNvPr>
          <p:cNvSpPr/>
          <p:nvPr/>
        </p:nvSpPr>
        <p:spPr>
          <a:xfrm>
            <a:off x="306040" y="1209675"/>
            <a:ext cx="798860" cy="1963781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4480FE-484B-5714-4140-FC60260AA7EC}"/>
              </a:ext>
            </a:extLst>
          </p:cNvPr>
          <p:cNvSpPr/>
          <p:nvPr/>
        </p:nvSpPr>
        <p:spPr>
          <a:xfrm>
            <a:off x="306040" y="3429000"/>
            <a:ext cx="798860" cy="1963781"/>
          </a:xfrm>
          <a:prstGeom prst="rect">
            <a:avLst/>
          </a:prstGeom>
          <a:solidFill>
            <a:schemeClr val="accent2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Chem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15401-1EB5-7E62-013B-58550921ACE3}"/>
              </a:ext>
            </a:extLst>
          </p:cNvPr>
          <p:cNvSpPr/>
          <p:nvPr/>
        </p:nvSpPr>
        <p:spPr>
          <a:xfrm>
            <a:off x="1316696" y="3889330"/>
            <a:ext cx="8589304" cy="1043120"/>
          </a:xfrm>
          <a:prstGeom prst="rect">
            <a:avLst/>
          </a:prstGeom>
          <a:solidFill>
            <a:srgbClr val="FF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Placeholder Quan’s chem path to demo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07853BA-A0D2-033D-9EBA-F245559E1C05}"/>
              </a:ext>
            </a:extLst>
          </p:cNvPr>
          <p:cNvGrpSpPr/>
          <p:nvPr/>
        </p:nvGrpSpPr>
        <p:grpSpPr>
          <a:xfrm>
            <a:off x="1442776" y="1585890"/>
            <a:ext cx="7341121" cy="1211349"/>
            <a:chOff x="1442776" y="1703549"/>
            <a:chExt cx="7341121" cy="1211349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9473C3E7-CAA0-43A8-430F-62D48DCCA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2776" y="1703549"/>
              <a:ext cx="2199548" cy="1097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AD84923-A5FD-D8AC-340F-58D2E232E2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841" r="12948"/>
            <a:stretch/>
          </p:blipFill>
          <p:spPr>
            <a:xfrm>
              <a:off x="6345496" y="1704560"/>
              <a:ext cx="2438401" cy="1095259"/>
            </a:xfrm>
            <a:prstGeom prst="rect">
              <a:avLst/>
            </a:prstGeom>
          </p:spPr>
        </p:pic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249AB4E-D626-4C14-4B0C-862FA3AAA90F}"/>
                </a:ext>
              </a:extLst>
            </p:cNvPr>
            <p:cNvCxnSpPr/>
            <p:nvPr/>
          </p:nvCxnSpPr>
          <p:spPr>
            <a:xfrm>
              <a:off x="4200525" y="2252189"/>
              <a:ext cx="16192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DB42A4-B1EA-D564-CB47-23DAA58D4E3B}"/>
                </a:ext>
              </a:extLst>
            </p:cNvPr>
            <p:cNvSpPr txBox="1"/>
            <p:nvPr/>
          </p:nvSpPr>
          <p:spPr>
            <a:xfrm>
              <a:off x="4435793" y="2268567"/>
              <a:ext cx="11106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(2 steps)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6229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B1E0CBA-3B95-9EB9-5577-64E2B569C5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Background: post-processing</a:t>
            </a:r>
          </a:p>
        </p:txBody>
      </p:sp>
    </p:spTree>
    <p:extLst>
      <p:ext uri="{BB962C8B-B14F-4D97-AF65-F5344CB8AC3E}">
        <p14:creationId xmlns:p14="http://schemas.microsoft.com/office/powerpoint/2010/main" val="1100844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2F9F-9BC6-726B-A9A5-EEB31511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saw w/ just 2 steps how quickly the reaction count grows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887BF5-85A0-7B12-E53C-D0064CCECAC3}"/>
              </a:ext>
            </a:extLst>
          </p:cNvPr>
          <p:cNvSpPr/>
          <p:nvPr/>
        </p:nvSpPr>
        <p:spPr>
          <a:xfrm>
            <a:off x="306040" y="1209675"/>
            <a:ext cx="798860" cy="1963781"/>
          </a:xfrm>
          <a:prstGeom prst="rect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4480FE-484B-5714-4140-FC60260AA7EC}"/>
              </a:ext>
            </a:extLst>
          </p:cNvPr>
          <p:cNvSpPr/>
          <p:nvPr/>
        </p:nvSpPr>
        <p:spPr>
          <a:xfrm>
            <a:off x="306040" y="3429000"/>
            <a:ext cx="798860" cy="1963781"/>
          </a:xfrm>
          <a:prstGeom prst="rect">
            <a:avLst/>
          </a:prstGeom>
          <a:solidFill>
            <a:schemeClr val="accent2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Chem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15401-1EB5-7E62-013B-58550921ACE3}"/>
              </a:ext>
            </a:extLst>
          </p:cNvPr>
          <p:cNvSpPr/>
          <p:nvPr/>
        </p:nvSpPr>
        <p:spPr>
          <a:xfrm>
            <a:off x="1316696" y="3889330"/>
            <a:ext cx="7684429" cy="1043120"/>
          </a:xfrm>
          <a:prstGeom prst="rect">
            <a:avLst/>
          </a:prstGeom>
          <a:solidFill>
            <a:srgbClr val="FF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Placeholder Quan’s chem path to demo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07853BA-A0D2-033D-9EBA-F245559E1C05}"/>
              </a:ext>
            </a:extLst>
          </p:cNvPr>
          <p:cNvGrpSpPr/>
          <p:nvPr/>
        </p:nvGrpSpPr>
        <p:grpSpPr>
          <a:xfrm>
            <a:off x="1442776" y="1585890"/>
            <a:ext cx="7341121" cy="1211349"/>
            <a:chOff x="1442776" y="1703549"/>
            <a:chExt cx="7341121" cy="1211349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9473C3E7-CAA0-43A8-430F-62D48DCCA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2776" y="1703549"/>
              <a:ext cx="2199548" cy="1097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AD84923-A5FD-D8AC-340F-58D2E232E2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841" r="12948"/>
            <a:stretch/>
          </p:blipFill>
          <p:spPr>
            <a:xfrm>
              <a:off x="6345496" y="1704560"/>
              <a:ext cx="2438401" cy="1095259"/>
            </a:xfrm>
            <a:prstGeom prst="rect">
              <a:avLst/>
            </a:prstGeom>
          </p:spPr>
        </p:pic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249AB4E-D626-4C14-4B0C-862FA3AAA90F}"/>
                </a:ext>
              </a:extLst>
            </p:cNvPr>
            <p:cNvCxnSpPr/>
            <p:nvPr/>
          </p:nvCxnSpPr>
          <p:spPr>
            <a:xfrm>
              <a:off x="4200525" y="2252189"/>
              <a:ext cx="16192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DB42A4-B1EA-D564-CB47-23DAA58D4E3B}"/>
                </a:ext>
              </a:extLst>
            </p:cNvPr>
            <p:cNvSpPr txBox="1"/>
            <p:nvPr/>
          </p:nvSpPr>
          <p:spPr>
            <a:xfrm>
              <a:off x="4435793" y="2268567"/>
              <a:ext cx="11106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(2 steps)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65A15E9-8FC5-7D68-EF9A-6604E115E6CF}"/>
              </a:ext>
            </a:extLst>
          </p:cNvPr>
          <p:cNvSpPr txBox="1"/>
          <p:nvPr/>
        </p:nvSpPr>
        <p:spPr>
          <a:xfrm>
            <a:off x="9896475" y="1817531"/>
            <a:ext cx="137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156,000 reactions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BBD27B9-4D22-3D17-58B5-E45CF690225D}"/>
              </a:ext>
            </a:extLst>
          </p:cNvPr>
          <p:cNvSpPr/>
          <p:nvPr/>
        </p:nvSpPr>
        <p:spPr>
          <a:xfrm>
            <a:off x="9331350" y="1844032"/>
            <a:ext cx="217228" cy="613752"/>
          </a:xfrm>
          <a:prstGeom prst="rightArrow">
            <a:avLst>
              <a:gd name="adj1" fmla="val 50000"/>
              <a:gd name="adj2" fmla="val 128300"/>
            </a:avLst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2358F73-47E9-27F4-2047-98FEE2C67908}"/>
              </a:ext>
            </a:extLst>
          </p:cNvPr>
          <p:cNvSpPr/>
          <p:nvPr/>
        </p:nvSpPr>
        <p:spPr>
          <a:xfrm>
            <a:off x="9331350" y="4104014"/>
            <a:ext cx="217228" cy="613752"/>
          </a:xfrm>
          <a:prstGeom prst="rightArrow">
            <a:avLst>
              <a:gd name="adj1" fmla="val 50000"/>
              <a:gd name="adj2" fmla="val 128300"/>
            </a:avLst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5FD61D-C5A2-F4A5-FE36-B2E28E601EBC}"/>
              </a:ext>
            </a:extLst>
          </p:cNvPr>
          <p:cNvSpPr txBox="1"/>
          <p:nvPr/>
        </p:nvSpPr>
        <p:spPr>
          <a:xfrm>
            <a:off x="213238" y="5885899"/>
            <a:ext cx="115776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b="1" i="1" dirty="0">
                <a:latin typeface="Franklin Gothic Book"/>
              </a:rPr>
              <a:t>Estimated average # of predicted reactions: 1,348 ± 91 for bio operators alone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2AE715-8E85-6766-822F-CCE16F787A3B}"/>
              </a:ext>
            </a:extLst>
          </p:cNvPr>
          <p:cNvSpPr txBox="1"/>
          <p:nvPr/>
        </p:nvSpPr>
        <p:spPr>
          <a:xfrm>
            <a:off x="9896475" y="4056947"/>
            <a:ext cx="137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err="1"/>
              <a:t>xxxx</a:t>
            </a:r>
            <a:r>
              <a:rPr lang="en-US" sz="2000" b="1" i="1" dirty="0"/>
              <a:t> reactions</a:t>
            </a:r>
          </a:p>
        </p:txBody>
      </p:sp>
    </p:spTree>
    <p:extLst>
      <p:ext uri="{BB962C8B-B14F-4D97-AF65-F5344CB8AC3E}">
        <p14:creationId xmlns:p14="http://schemas.microsoft.com/office/powerpoint/2010/main" val="2066761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94D5-959D-C5C0-186D-4FFB41CF6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helpful filters: (1) thermodynamics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FEE3A6F-CB6C-FED3-538B-77C179A8F75F}"/>
                  </a:ext>
                </a:extLst>
              </p:cNvPr>
              <p:cNvSpPr txBox="1"/>
              <p:nvPr/>
            </p:nvSpPr>
            <p:spPr>
              <a:xfrm>
                <a:off x="1013721" y="1866900"/>
                <a:ext cx="2853282" cy="5772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𝑙𝑛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𝑓𝑜𝑟𝑤𝑎𝑟𝑑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𝑓𝑙𝑢𝑥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𝑟𝑒𝑣𝑒𝑟𝑠𝑒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𝑓𝑙𝑢𝑥</m:t>
                        </m:r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FEE3A6F-CB6C-FED3-538B-77C179A8F7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3721" y="1866900"/>
                <a:ext cx="2853282" cy="57727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94EE8A9-5BD7-2A48-6FBF-F58C8BD5707D}"/>
                  </a:ext>
                </a:extLst>
              </p:cNvPr>
              <p:cNvSpPr txBox="1"/>
              <p:nvPr/>
            </p:nvSpPr>
            <p:spPr>
              <a:xfrm>
                <a:off x="898946" y="3043734"/>
                <a:ext cx="2637389" cy="7705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Δ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⁡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94EE8A9-5BD7-2A48-6FBF-F58C8BD570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8946" y="3043734"/>
                <a:ext cx="2637389" cy="7705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D86844F-6ED1-6E5C-CA84-28C026D3982F}"/>
              </a:ext>
            </a:extLst>
          </p:cNvPr>
          <p:cNvSpPr/>
          <p:nvPr/>
        </p:nvSpPr>
        <p:spPr>
          <a:xfrm>
            <a:off x="1318132" y="3686175"/>
            <a:ext cx="676275" cy="942975"/>
          </a:xfrm>
          <a:custGeom>
            <a:avLst/>
            <a:gdLst>
              <a:gd name="connsiteX0" fmla="*/ 0 w 676275"/>
              <a:gd name="connsiteY0" fmla="*/ 942975 h 942975"/>
              <a:gd name="connsiteX1" fmla="*/ 171450 w 676275"/>
              <a:gd name="connsiteY1" fmla="*/ 476250 h 942975"/>
              <a:gd name="connsiteX2" fmla="*/ 476250 w 676275"/>
              <a:gd name="connsiteY2" fmla="*/ 533400 h 942975"/>
              <a:gd name="connsiteX3" fmla="*/ 676275 w 676275"/>
              <a:gd name="connsiteY3" fmla="*/ 0 h 942975"/>
              <a:gd name="connsiteX4" fmla="*/ 676275 w 676275"/>
              <a:gd name="connsiteY4" fmla="*/ 0 h 942975"/>
              <a:gd name="connsiteX5" fmla="*/ 676275 w 676275"/>
              <a:gd name="connsiteY5" fmla="*/ 0 h 942975"/>
              <a:gd name="connsiteX6" fmla="*/ 676275 w 676275"/>
              <a:gd name="connsiteY6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275" h="942975">
                <a:moveTo>
                  <a:pt x="0" y="942975"/>
                </a:moveTo>
                <a:cubicBezTo>
                  <a:pt x="46037" y="743743"/>
                  <a:pt x="92075" y="544512"/>
                  <a:pt x="171450" y="476250"/>
                </a:cubicBezTo>
                <a:cubicBezTo>
                  <a:pt x="250825" y="407988"/>
                  <a:pt x="392113" y="612775"/>
                  <a:pt x="476250" y="533400"/>
                </a:cubicBezTo>
                <a:cubicBezTo>
                  <a:pt x="560388" y="454025"/>
                  <a:pt x="676275" y="0"/>
                  <a:pt x="676275" y="0"/>
                </a:cubicBezTo>
                <a:lnTo>
                  <a:pt x="676275" y="0"/>
                </a:lnTo>
                <a:lnTo>
                  <a:pt x="676275" y="0"/>
                </a:lnTo>
                <a:lnTo>
                  <a:pt x="676275" y="0"/>
                </a:lnTo>
              </a:path>
            </a:pathLst>
          </a:custGeom>
          <a:noFill/>
          <a:ln w="19050">
            <a:solidFill>
              <a:srgbClr val="7030A0"/>
            </a:solidFill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7D9A09F-88A8-4931-9709-F684469A05F5}"/>
              </a:ext>
            </a:extLst>
          </p:cNvPr>
          <p:cNvSpPr/>
          <p:nvPr/>
        </p:nvSpPr>
        <p:spPr>
          <a:xfrm>
            <a:off x="3234502" y="3952010"/>
            <a:ext cx="603666" cy="923631"/>
          </a:xfrm>
          <a:custGeom>
            <a:avLst/>
            <a:gdLst>
              <a:gd name="connsiteX0" fmla="*/ 603666 w 603666"/>
              <a:gd name="connsiteY0" fmla="*/ 923631 h 923631"/>
              <a:gd name="connsiteX1" fmla="*/ 422691 w 603666"/>
              <a:gd name="connsiteY1" fmla="*/ 447381 h 923631"/>
              <a:gd name="connsiteX2" fmla="*/ 222666 w 603666"/>
              <a:gd name="connsiteY2" fmla="*/ 561681 h 923631"/>
              <a:gd name="connsiteX3" fmla="*/ 22641 w 603666"/>
              <a:gd name="connsiteY3" fmla="*/ 66381 h 923631"/>
              <a:gd name="connsiteX4" fmla="*/ 13116 w 603666"/>
              <a:gd name="connsiteY4" fmla="*/ 18756 h 92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3666" h="923631">
                <a:moveTo>
                  <a:pt x="603666" y="923631"/>
                </a:moveTo>
                <a:cubicBezTo>
                  <a:pt x="544928" y="715668"/>
                  <a:pt x="486191" y="507706"/>
                  <a:pt x="422691" y="447381"/>
                </a:cubicBezTo>
                <a:cubicBezTo>
                  <a:pt x="359191" y="387056"/>
                  <a:pt x="289341" y="625181"/>
                  <a:pt x="222666" y="561681"/>
                </a:cubicBezTo>
                <a:cubicBezTo>
                  <a:pt x="155991" y="498181"/>
                  <a:pt x="57566" y="156868"/>
                  <a:pt x="22641" y="66381"/>
                </a:cubicBezTo>
                <a:cubicBezTo>
                  <a:pt x="-12284" y="-24106"/>
                  <a:pt x="416" y="-2675"/>
                  <a:pt x="13116" y="18756"/>
                </a:cubicBezTo>
              </a:path>
            </a:pathLst>
          </a:custGeom>
          <a:noFill/>
          <a:ln w="19050">
            <a:solidFill>
              <a:srgbClr val="7030A0"/>
            </a:solidFill>
            <a:tailEnd type="triangl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A06F7-3660-5237-E06B-1E91DAFC0DB3}"/>
              </a:ext>
            </a:extLst>
          </p:cNvPr>
          <p:cNvSpPr txBox="1"/>
          <p:nvPr/>
        </p:nvSpPr>
        <p:spPr>
          <a:xfrm>
            <a:off x="477490" y="4552950"/>
            <a:ext cx="19741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Property of the substrates </a:t>
            </a:r>
            <a:r>
              <a:rPr lang="en-US" sz="1600" dirty="0">
                <a:sym typeface="Wingdings" panose="05000000000000000000" pitchFamily="2" charset="2"/>
              </a:rPr>
              <a:t></a:t>
            </a:r>
            <a:r>
              <a:rPr lang="en-US" sz="1600" dirty="0"/>
              <a:t> estimate with group contribution theory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1C452A-5465-B4EE-BED1-48E224CB2DC1}"/>
              </a:ext>
            </a:extLst>
          </p:cNvPr>
          <p:cNvSpPr txBox="1"/>
          <p:nvPr/>
        </p:nvSpPr>
        <p:spPr>
          <a:xfrm>
            <a:off x="2944465" y="4836769"/>
            <a:ext cx="23265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Function of substrate concentrations </a:t>
            </a:r>
            <a:r>
              <a:rPr lang="en-US" sz="1600" dirty="0">
                <a:sym typeface="Wingdings" panose="05000000000000000000" pitchFamily="2" charset="2"/>
              </a:rPr>
              <a:t> optimize within physiological constraints</a:t>
            </a:r>
            <a:endParaRPr lang="en-US" sz="1600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9DE20E2E-10C5-8394-58CD-4CE45E020C59}"/>
              </a:ext>
            </a:extLst>
          </p:cNvPr>
          <p:cNvSpPr/>
          <p:nvPr/>
        </p:nvSpPr>
        <p:spPr>
          <a:xfrm>
            <a:off x="6026167" y="2465893"/>
            <a:ext cx="349848" cy="1926214"/>
          </a:xfrm>
          <a:prstGeom prst="rightArrow">
            <a:avLst>
              <a:gd name="adj1" fmla="val 50000"/>
              <a:gd name="adj2" fmla="val 128300"/>
            </a:avLst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3432FFF-0D28-A556-25B5-56157501F4FA}"/>
                  </a:ext>
                </a:extLst>
              </p:cNvPr>
              <p:cNvSpPr txBox="1"/>
              <p:nvPr/>
            </p:nvSpPr>
            <p:spPr>
              <a:xfrm>
                <a:off x="7448508" y="2921168"/>
                <a:ext cx="3229017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Gives an upper bound on flux </a:t>
                </a:r>
                <a:r>
                  <a:rPr lang="en-US" sz="2000" dirty="0">
                    <a:sym typeface="Wingdings" panose="05000000000000000000" pitchFamily="2" charset="2"/>
                  </a:rPr>
                  <a:t> pathways w/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000" dirty="0"/>
                  <a:t> &lt; 0 are eliminated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3432FFF-0D28-A556-25B5-56157501F4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48508" y="2921168"/>
                <a:ext cx="3229017" cy="1015663"/>
              </a:xfrm>
              <a:prstGeom prst="rect">
                <a:avLst/>
              </a:prstGeom>
              <a:blipFill>
                <a:blip r:embed="rId4"/>
                <a:stretch>
                  <a:fillRect l="-2075" t="-2994" r="-3396" b="-9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3A45FB01-CD95-FE83-29D3-63772121D11A}"/>
              </a:ext>
            </a:extLst>
          </p:cNvPr>
          <p:cNvSpPr txBox="1"/>
          <p:nvPr/>
        </p:nvSpPr>
        <p:spPr>
          <a:xfrm>
            <a:off x="-11254" y="6070394"/>
            <a:ext cx="2541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Noor et al., 2014. </a:t>
            </a:r>
            <a:r>
              <a:rPr lang="en-US" sz="1200" dirty="0" err="1"/>
              <a:t>PLoS</a:t>
            </a:r>
            <a:r>
              <a:rPr lang="en-US" sz="1200" dirty="0"/>
              <a:t> Comp. Bio.</a:t>
            </a:r>
          </a:p>
          <a:p>
            <a:r>
              <a:rPr lang="en-US" sz="1200" dirty="0"/>
              <a:t>Beard &amp; Qian, 2007. </a:t>
            </a:r>
            <a:r>
              <a:rPr lang="en-US" sz="1200" dirty="0" err="1"/>
              <a:t>PLoS</a:t>
            </a:r>
            <a:r>
              <a:rPr lang="en-US" sz="1200" dirty="0"/>
              <a:t> ONE.</a:t>
            </a:r>
          </a:p>
        </p:txBody>
      </p:sp>
    </p:spTree>
    <p:extLst>
      <p:ext uri="{BB962C8B-B14F-4D97-AF65-F5344CB8AC3E}">
        <p14:creationId xmlns:p14="http://schemas.microsoft.com/office/powerpoint/2010/main" val="2128803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94D5-959D-C5C0-186D-4FFB41CF6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helpful filters: (2) structural similarity to known substrate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256DF4-2D7E-095B-45C7-5D91F8A31751}"/>
              </a:ext>
            </a:extLst>
          </p:cNvPr>
          <p:cNvSpPr txBox="1"/>
          <p:nvPr/>
        </p:nvSpPr>
        <p:spPr>
          <a:xfrm>
            <a:off x="875323" y="1225970"/>
            <a:ext cx="2813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Predicted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8B4789-0498-D93E-1504-CB50E1FF5132}"/>
              </a:ext>
            </a:extLst>
          </p:cNvPr>
          <p:cNvSpPr txBox="1"/>
          <p:nvPr/>
        </p:nvSpPr>
        <p:spPr>
          <a:xfrm>
            <a:off x="5009661" y="1193499"/>
            <a:ext cx="2813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Known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FB032D-AA4D-9C3C-7819-4192D3B7475B}"/>
              </a:ext>
            </a:extLst>
          </p:cNvPr>
          <p:cNvSpPr txBox="1"/>
          <p:nvPr/>
        </p:nvSpPr>
        <p:spPr>
          <a:xfrm>
            <a:off x="8499963" y="1187938"/>
            <a:ext cx="2813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Reaction center MCS Score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C53BF0-4A1C-4F75-E570-A9A7E361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96" y="1789345"/>
            <a:ext cx="3896591" cy="12988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45A3C4-B544-779D-1011-EBE0B129B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8135" y="1789345"/>
            <a:ext cx="3896591" cy="12988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4852BA-CA3F-055F-E114-FC65F76A8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797" y="3330114"/>
            <a:ext cx="3896591" cy="12988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1123A76-EB07-1E77-79D1-8779B3F607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8135" y="3370942"/>
            <a:ext cx="3896591" cy="12988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07AD591-123C-3793-D128-67FD286A64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796" y="4870884"/>
            <a:ext cx="3896591" cy="129886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B7382C8-B4C4-CC71-1D7F-5252DCFA89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135" y="4952540"/>
            <a:ext cx="3896591" cy="129886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3AB1BC8-63B4-1D67-2CC9-C23B287B3DE9}"/>
              </a:ext>
            </a:extLst>
          </p:cNvPr>
          <p:cNvSpPr txBox="1"/>
          <p:nvPr/>
        </p:nvSpPr>
        <p:spPr>
          <a:xfrm>
            <a:off x="3943526" y="2254488"/>
            <a:ext cx="573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vs.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F8376B-8C23-7FC9-A438-3A6DD621AA34}"/>
              </a:ext>
            </a:extLst>
          </p:cNvPr>
          <p:cNvSpPr txBox="1"/>
          <p:nvPr/>
        </p:nvSpPr>
        <p:spPr>
          <a:xfrm>
            <a:off x="3943526" y="3835708"/>
            <a:ext cx="573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vs.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4F7F09-278E-04B6-7292-87E94773B617}"/>
              </a:ext>
            </a:extLst>
          </p:cNvPr>
          <p:cNvSpPr txBox="1"/>
          <p:nvPr/>
        </p:nvSpPr>
        <p:spPr>
          <a:xfrm>
            <a:off x="3943526" y="5416928"/>
            <a:ext cx="573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vs.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679F23-A61B-14A4-2F72-6099D3DC3A67}"/>
              </a:ext>
            </a:extLst>
          </p:cNvPr>
          <p:cNvSpPr txBox="1"/>
          <p:nvPr/>
        </p:nvSpPr>
        <p:spPr>
          <a:xfrm>
            <a:off x="9573885" y="2207945"/>
            <a:ext cx="83998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i="1" dirty="0"/>
              <a:t>0.64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453C47-90F2-D00A-5AB9-388DC1F2C2FB}"/>
              </a:ext>
            </a:extLst>
          </p:cNvPr>
          <p:cNvSpPr txBox="1"/>
          <p:nvPr/>
        </p:nvSpPr>
        <p:spPr>
          <a:xfrm>
            <a:off x="9573885" y="3789542"/>
            <a:ext cx="83998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i="1" dirty="0"/>
              <a:t>0.45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BC3A46-0479-19AC-A4BA-04B68E1B65F0}"/>
              </a:ext>
            </a:extLst>
          </p:cNvPr>
          <p:cNvSpPr txBox="1"/>
          <p:nvPr/>
        </p:nvSpPr>
        <p:spPr>
          <a:xfrm>
            <a:off x="9573885" y="5371140"/>
            <a:ext cx="83998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i="1" dirty="0"/>
              <a:t>0.39</a:t>
            </a:r>
          </a:p>
        </p:txBody>
      </p:sp>
    </p:spTree>
    <p:extLst>
      <p:ext uri="{BB962C8B-B14F-4D97-AF65-F5344CB8AC3E}">
        <p14:creationId xmlns:p14="http://schemas.microsoft.com/office/powerpoint/2010/main" val="593367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B1E0CBA-3B95-9EB9-5577-64E2B569C5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Background: CASP with </a:t>
            </a:r>
            <a:r>
              <a:rPr lang="en-US" dirty="0" err="1"/>
              <a:t>DORAnet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290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4EE2D-F6E7-DDAC-2680-C04CBC69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information pulled from </a:t>
            </a:r>
            <a:r>
              <a:rPr lang="en-US" dirty="0" err="1"/>
              <a:t>UniProt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FAD8A-F454-DB93-679D-476C6791A94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Amino acid sequence</a:t>
            </a:r>
          </a:p>
          <a:p>
            <a:r>
              <a:rPr lang="en-US" dirty="0"/>
              <a:t>Organism</a:t>
            </a:r>
          </a:p>
          <a:p>
            <a:r>
              <a:rPr lang="en-US" dirty="0"/>
              <a:t>Level of evidence (protein, transcript, or homology)</a:t>
            </a:r>
          </a:p>
          <a:p>
            <a:r>
              <a:rPr lang="en-US" dirty="0"/>
              <a:t>EC number</a:t>
            </a:r>
          </a:p>
          <a:p>
            <a:r>
              <a:rPr lang="en-US" dirty="0" err="1"/>
              <a:t>UniProt</a:t>
            </a:r>
            <a:r>
              <a:rPr lang="en-US" dirty="0"/>
              <a:t> ID</a:t>
            </a:r>
          </a:p>
        </p:txBody>
      </p:sp>
    </p:spTree>
    <p:extLst>
      <p:ext uri="{BB962C8B-B14F-4D97-AF65-F5344CB8AC3E}">
        <p14:creationId xmlns:p14="http://schemas.microsoft.com/office/powerpoint/2010/main" val="2041248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2F9F-9BC6-726B-A9A5-EEB31511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[Quan on his most useful filters]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BA99C-E520-4AE3-6F8E-44C4D320B0C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021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B1E0CBA-3B95-9EB9-5577-64E2B569C5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Demo: Post-processing</a:t>
            </a:r>
          </a:p>
        </p:txBody>
      </p:sp>
    </p:spTree>
    <p:extLst>
      <p:ext uri="{BB962C8B-B14F-4D97-AF65-F5344CB8AC3E}">
        <p14:creationId xmlns:p14="http://schemas.microsoft.com/office/powerpoint/2010/main" val="17087483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2F9F-9BC6-726B-A9A5-EEB31511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output documents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038A29-8845-0FFE-3E95-A3FCBE11291A}"/>
              </a:ext>
            </a:extLst>
          </p:cNvPr>
          <p:cNvSpPr txBox="1"/>
          <p:nvPr/>
        </p:nvSpPr>
        <p:spPr>
          <a:xfrm>
            <a:off x="618327" y="1714896"/>
            <a:ext cx="4984355" cy="469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Side-by-side reaction drawings (.pdf)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513347-4449-9F76-561C-5EA910C76885}"/>
              </a:ext>
            </a:extLst>
          </p:cNvPr>
          <p:cNvSpPr txBox="1"/>
          <p:nvPr/>
        </p:nvSpPr>
        <p:spPr>
          <a:xfrm>
            <a:off x="7586802" y="1714895"/>
            <a:ext cx="4119302" cy="469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More info on pathways (.</a:t>
            </a:r>
            <a:r>
              <a:rPr lang="en-US" sz="2400" b="1" dirty="0" err="1"/>
              <a:t>xls</a:t>
            </a:r>
            <a:r>
              <a:rPr lang="en-US" sz="2400" b="1" dirty="0"/>
              <a:t>)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E4324CD-88E9-DD18-5870-5D29C52DD4D9}"/>
              </a:ext>
            </a:extLst>
          </p:cNvPr>
          <p:cNvGrpSpPr/>
          <p:nvPr/>
        </p:nvGrpSpPr>
        <p:grpSpPr>
          <a:xfrm>
            <a:off x="7383546" y="2405570"/>
            <a:ext cx="4525814" cy="2303458"/>
            <a:chOff x="7383546" y="2507166"/>
            <a:chExt cx="4525814" cy="230345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378D850-BE90-E2BC-EFD9-21A596CD2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83546" y="2507166"/>
              <a:ext cx="4525814" cy="1111386"/>
            </a:xfrm>
            <a:prstGeom prst="rect">
              <a:avLst/>
            </a:prstGeom>
          </p:spPr>
        </p:pic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09095FB-640F-EFCD-1488-FA501FBD367C}"/>
                </a:ext>
              </a:extLst>
            </p:cNvPr>
            <p:cNvSpPr/>
            <p:nvPr/>
          </p:nvSpPr>
          <p:spPr>
            <a:xfrm>
              <a:off x="9824823" y="3344429"/>
              <a:ext cx="676275" cy="942975"/>
            </a:xfrm>
            <a:custGeom>
              <a:avLst/>
              <a:gdLst>
                <a:gd name="connsiteX0" fmla="*/ 0 w 676275"/>
                <a:gd name="connsiteY0" fmla="*/ 942975 h 942975"/>
                <a:gd name="connsiteX1" fmla="*/ 171450 w 676275"/>
                <a:gd name="connsiteY1" fmla="*/ 476250 h 942975"/>
                <a:gd name="connsiteX2" fmla="*/ 476250 w 676275"/>
                <a:gd name="connsiteY2" fmla="*/ 533400 h 942975"/>
                <a:gd name="connsiteX3" fmla="*/ 676275 w 676275"/>
                <a:gd name="connsiteY3" fmla="*/ 0 h 942975"/>
                <a:gd name="connsiteX4" fmla="*/ 676275 w 676275"/>
                <a:gd name="connsiteY4" fmla="*/ 0 h 942975"/>
                <a:gd name="connsiteX5" fmla="*/ 676275 w 676275"/>
                <a:gd name="connsiteY5" fmla="*/ 0 h 942975"/>
                <a:gd name="connsiteX6" fmla="*/ 676275 w 676275"/>
                <a:gd name="connsiteY6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275" h="942975">
                  <a:moveTo>
                    <a:pt x="0" y="942975"/>
                  </a:moveTo>
                  <a:cubicBezTo>
                    <a:pt x="46037" y="743743"/>
                    <a:pt x="92075" y="544512"/>
                    <a:pt x="171450" y="476250"/>
                  </a:cubicBezTo>
                  <a:cubicBezTo>
                    <a:pt x="250825" y="407988"/>
                    <a:pt x="392113" y="612775"/>
                    <a:pt x="476250" y="533400"/>
                  </a:cubicBezTo>
                  <a:cubicBezTo>
                    <a:pt x="560388" y="454025"/>
                    <a:pt x="676275" y="0"/>
                    <a:pt x="676275" y="0"/>
                  </a:cubicBezTo>
                  <a:lnTo>
                    <a:pt x="676275" y="0"/>
                  </a:lnTo>
                  <a:lnTo>
                    <a:pt x="676275" y="0"/>
                  </a:lnTo>
                  <a:lnTo>
                    <a:pt x="676275" y="0"/>
                  </a:lnTo>
                </a:path>
              </a:pathLst>
            </a:custGeom>
            <a:noFill/>
            <a:ln w="19050">
              <a:solidFill>
                <a:srgbClr val="7030A0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F95EE0-F736-249F-EEC6-ADE785C057B4}"/>
                </a:ext>
              </a:extLst>
            </p:cNvPr>
            <p:cNvSpPr txBox="1"/>
            <p:nvPr/>
          </p:nvSpPr>
          <p:spPr>
            <a:xfrm>
              <a:off x="9032235" y="4287404"/>
              <a:ext cx="17743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rgbClr val="7030A0"/>
                  </a:solidFill>
                </a:rPr>
                <a:t>UniProt</a:t>
              </a:r>
              <a:r>
                <a:rPr lang="en-US" sz="1400" dirty="0">
                  <a:solidFill>
                    <a:srgbClr val="7030A0"/>
                  </a:solidFill>
                </a:rPr>
                <a:t> IDs to access more info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E323BF1-24C1-11A0-892B-3961E3271995}"/>
              </a:ext>
            </a:extLst>
          </p:cNvPr>
          <p:cNvGrpSpPr/>
          <p:nvPr/>
        </p:nvGrpSpPr>
        <p:grpSpPr>
          <a:xfrm>
            <a:off x="365155" y="2405570"/>
            <a:ext cx="6469754" cy="2966324"/>
            <a:chOff x="365155" y="2688740"/>
            <a:chExt cx="6469754" cy="296632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F18AFA9-6DEE-60FF-6F9A-6F165E8B5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155" y="2688740"/>
              <a:ext cx="5490700" cy="1715572"/>
            </a:xfrm>
            <a:prstGeom prst="rect">
              <a:avLst/>
            </a:prstGeom>
          </p:spPr>
        </p:pic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82853677-F27A-EDA1-A45A-1C05A134563B}"/>
                </a:ext>
              </a:extLst>
            </p:cNvPr>
            <p:cNvSpPr/>
            <p:nvPr/>
          </p:nvSpPr>
          <p:spPr>
            <a:xfrm>
              <a:off x="5855855" y="2688740"/>
              <a:ext cx="157018" cy="894969"/>
            </a:xfrm>
            <a:prstGeom prst="rightBrac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238F803-78A2-4644-2C28-76413EC5BF2A}"/>
                </a:ext>
              </a:extLst>
            </p:cNvPr>
            <p:cNvSpPr txBox="1"/>
            <p:nvPr/>
          </p:nvSpPr>
          <p:spPr>
            <a:xfrm>
              <a:off x="6012873" y="2887308"/>
              <a:ext cx="8220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7030A0"/>
                  </a:solidFill>
                </a:rPr>
                <a:t>One pathway</a:t>
              </a: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3D05FD8-9DAB-92AC-0553-84ACE4C1CDB7}"/>
                </a:ext>
              </a:extLst>
            </p:cNvPr>
            <p:cNvSpPr/>
            <p:nvPr/>
          </p:nvSpPr>
          <p:spPr>
            <a:xfrm>
              <a:off x="1202677" y="4404312"/>
              <a:ext cx="676275" cy="942975"/>
            </a:xfrm>
            <a:custGeom>
              <a:avLst/>
              <a:gdLst>
                <a:gd name="connsiteX0" fmla="*/ 0 w 676275"/>
                <a:gd name="connsiteY0" fmla="*/ 942975 h 942975"/>
                <a:gd name="connsiteX1" fmla="*/ 171450 w 676275"/>
                <a:gd name="connsiteY1" fmla="*/ 476250 h 942975"/>
                <a:gd name="connsiteX2" fmla="*/ 476250 w 676275"/>
                <a:gd name="connsiteY2" fmla="*/ 533400 h 942975"/>
                <a:gd name="connsiteX3" fmla="*/ 676275 w 676275"/>
                <a:gd name="connsiteY3" fmla="*/ 0 h 942975"/>
                <a:gd name="connsiteX4" fmla="*/ 676275 w 676275"/>
                <a:gd name="connsiteY4" fmla="*/ 0 h 942975"/>
                <a:gd name="connsiteX5" fmla="*/ 676275 w 676275"/>
                <a:gd name="connsiteY5" fmla="*/ 0 h 942975"/>
                <a:gd name="connsiteX6" fmla="*/ 676275 w 676275"/>
                <a:gd name="connsiteY6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275" h="942975">
                  <a:moveTo>
                    <a:pt x="0" y="942975"/>
                  </a:moveTo>
                  <a:cubicBezTo>
                    <a:pt x="46037" y="743743"/>
                    <a:pt x="92075" y="544512"/>
                    <a:pt x="171450" y="476250"/>
                  </a:cubicBezTo>
                  <a:cubicBezTo>
                    <a:pt x="250825" y="407988"/>
                    <a:pt x="392113" y="612775"/>
                    <a:pt x="476250" y="533400"/>
                  </a:cubicBezTo>
                  <a:cubicBezTo>
                    <a:pt x="560388" y="454025"/>
                    <a:pt x="676275" y="0"/>
                    <a:pt x="676275" y="0"/>
                  </a:cubicBezTo>
                  <a:lnTo>
                    <a:pt x="676275" y="0"/>
                  </a:lnTo>
                  <a:lnTo>
                    <a:pt x="676275" y="0"/>
                  </a:lnTo>
                  <a:lnTo>
                    <a:pt x="676275" y="0"/>
                  </a:lnTo>
                </a:path>
              </a:pathLst>
            </a:custGeom>
            <a:noFill/>
            <a:ln w="19050">
              <a:solidFill>
                <a:srgbClr val="7030A0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B0633AE-1061-51E5-F628-9DD72E598558}"/>
                </a:ext>
              </a:extLst>
            </p:cNvPr>
            <p:cNvSpPr txBox="1"/>
            <p:nvPr/>
          </p:nvSpPr>
          <p:spPr>
            <a:xfrm>
              <a:off x="477490" y="5347287"/>
              <a:ext cx="17743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7030A0"/>
                  </a:solidFill>
                </a:rPr>
                <a:t>Predicted reaction</a:t>
              </a: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970E8F3-B878-CB57-BDEA-8328D667EA5A}"/>
                </a:ext>
              </a:extLst>
            </p:cNvPr>
            <p:cNvSpPr/>
            <p:nvPr/>
          </p:nvSpPr>
          <p:spPr>
            <a:xfrm>
              <a:off x="4028829" y="4348808"/>
              <a:ext cx="603666" cy="923631"/>
            </a:xfrm>
            <a:custGeom>
              <a:avLst/>
              <a:gdLst>
                <a:gd name="connsiteX0" fmla="*/ 603666 w 603666"/>
                <a:gd name="connsiteY0" fmla="*/ 923631 h 923631"/>
                <a:gd name="connsiteX1" fmla="*/ 422691 w 603666"/>
                <a:gd name="connsiteY1" fmla="*/ 447381 h 923631"/>
                <a:gd name="connsiteX2" fmla="*/ 222666 w 603666"/>
                <a:gd name="connsiteY2" fmla="*/ 561681 h 923631"/>
                <a:gd name="connsiteX3" fmla="*/ 22641 w 603666"/>
                <a:gd name="connsiteY3" fmla="*/ 66381 h 923631"/>
                <a:gd name="connsiteX4" fmla="*/ 13116 w 603666"/>
                <a:gd name="connsiteY4" fmla="*/ 18756 h 92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666" h="923631">
                  <a:moveTo>
                    <a:pt x="603666" y="923631"/>
                  </a:moveTo>
                  <a:cubicBezTo>
                    <a:pt x="544928" y="715668"/>
                    <a:pt x="486191" y="507706"/>
                    <a:pt x="422691" y="447381"/>
                  </a:cubicBezTo>
                  <a:cubicBezTo>
                    <a:pt x="359191" y="387056"/>
                    <a:pt x="289341" y="625181"/>
                    <a:pt x="222666" y="561681"/>
                  </a:cubicBezTo>
                  <a:cubicBezTo>
                    <a:pt x="155991" y="498181"/>
                    <a:pt x="57566" y="156868"/>
                    <a:pt x="22641" y="66381"/>
                  </a:cubicBezTo>
                  <a:cubicBezTo>
                    <a:pt x="-12284" y="-24106"/>
                    <a:pt x="416" y="-2675"/>
                    <a:pt x="13116" y="18756"/>
                  </a:cubicBezTo>
                </a:path>
              </a:pathLst>
            </a:custGeom>
            <a:noFill/>
            <a:ln w="19050">
              <a:solidFill>
                <a:srgbClr val="7030A0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23781E3-3B80-FC39-4D70-E31E58516B3A}"/>
                </a:ext>
              </a:extLst>
            </p:cNvPr>
            <p:cNvSpPr txBox="1"/>
            <p:nvPr/>
          </p:nvSpPr>
          <p:spPr>
            <a:xfrm>
              <a:off x="3745340" y="5240953"/>
              <a:ext cx="17743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7030A0"/>
                  </a:solidFill>
                </a:rPr>
                <a:t>Known reaction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F3F8E7F-E88B-D691-CF5D-3FEC0B74B071}"/>
              </a:ext>
            </a:extLst>
          </p:cNvPr>
          <p:cNvSpPr txBox="1"/>
          <p:nvPr/>
        </p:nvSpPr>
        <p:spPr>
          <a:xfrm>
            <a:off x="213238" y="5885899"/>
            <a:ext cx="11577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Soon this post-processing will be incorporated into DORA so you can customize it</a:t>
            </a:r>
          </a:p>
        </p:txBody>
      </p:sp>
    </p:spTree>
    <p:extLst>
      <p:ext uri="{BB962C8B-B14F-4D97-AF65-F5344CB8AC3E}">
        <p14:creationId xmlns:p14="http://schemas.microsoft.com/office/powerpoint/2010/main" val="33370581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2F9F-9BC6-726B-A9A5-EEB31511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[High level overview of Quan’s chemical filtering]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BA99C-E520-4AE3-6F8E-44C4D320B0C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244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B1E0CBA-3B95-9EB9-5577-64E2B569C5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Coming soon: [Hybrid pathways, kinetics…]</a:t>
            </a:r>
          </a:p>
        </p:txBody>
      </p:sp>
    </p:spTree>
    <p:extLst>
      <p:ext uri="{BB962C8B-B14F-4D97-AF65-F5344CB8AC3E}">
        <p14:creationId xmlns:p14="http://schemas.microsoft.com/office/powerpoint/2010/main" val="26400149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2F9F-9BC6-726B-A9A5-EEB31511E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[William highlight new things in development]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BA99C-E520-4AE3-6F8E-44C4D320B0C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289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9473B17C-84C5-CD48-AD6D-07E2B21673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378267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1AF2373-4D17-66DE-431D-78E2EFCD3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13271549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B1E0CBA-3B95-9EB9-5577-64E2B569C5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lIns="91440" tIns="45720" rIns="91440" bIns="45720" anchor="t">
            <a:normAutofit/>
          </a:bodyPr>
          <a:lstStyle/>
          <a:p>
            <a:r>
              <a:rPr lang="en-US" dirty="0">
                <a:cs typeface="Arial"/>
              </a:rPr>
              <a:t>Installation: </a:t>
            </a:r>
            <a:r>
              <a:rPr lang="en-US" dirty="0" err="1">
                <a:cs typeface="Arial"/>
              </a:rPr>
              <a:t>DORAnet</a:t>
            </a:r>
          </a:p>
        </p:txBody>
      </p:sp>
    </p:spTree>
    <p:extLst>
      <p:ext uri="{BB962C8B-B14F-4D97-AF65-F5344CB8AC3E}">
        <p14:creationId xmlns:p14="http://schemas.microsoft.com/office/powerpoint/2010/main" val="944669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B6CC1-EFFE-95CB-A18F-A4412AF6F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CASP with </a:t>
            </a:r>
            <a:r>
              <a:rPr lang="en-US" dirty="0" err="1"/>
              <a:t>DORAnet</a:t>
            </a:r>
            <a:endParaRPr lang="en-US" dirty="0"/>
          </a:p>
        </p:txBody>
      </p:sp>
      <p:sp>
        <p:nvSpPr>
          <p:cNvPr id="4" name="Double Bracket 3">
            <a:extLst>
              <a:ext uri="{FF2B5EF4-FFF2-40B4-BE49-F238E27FC236}">
                <a16:creationId xmlns:a16="http://schemas.microsoft.com/office/drawing/2014/main" id="{A7EF3646-120F-3E27-6D14-F38A84EA1404}"/>
              </a:ext>
            </a:extLst>
          </p:cNvPr>
          <p:cNvSpPr/>
          <p:nvPr/>
        </p:nvSpPr>
        <p:spPr>
          <a:xfrm>
            <a:off x="1211432" y="1489185"/>
            <a:ext cx="7817616" cy="1617785"/>
          </a:xfrm>
          <a:prstGeom prst="bracketPair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5E9CD0-07C7-9AB9-9962-D46E8CCA9726}"/>
              </a:ext>
            </a:extLst>
          </p:cNvPr>
          <p:cNvSpPr txBox="1"/>
          <p:nvPr/>
        </p:nvSpPr>
        <p:spPr>
          <a:xfrm>
            <a:off x="257951" y="1744079"/>
            <a:ext cx="930031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6600" b="1" dirty="0">
                <a:solidFill>
                  <a:srgbClr val="7030A0"/>
                </a:solidFill>
              </a:rPr>
              <a:t>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839596-7C7A-33F9-2735-8D5889A56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758" y="1703549"/>
            <a:ext cx="2199548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7DC48-3BB4-F37D-6DDB-D6A067DF75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41" r="12948"/>
          <a:stretch/>
        </p:blipFill>
        <p:spPr>
          <a:xfrm>
            <a:off x="4278572" y="1704560"/>
            <a:ext cx="2438401" cy="1095259"/>
          </a:xfrm>
          <a:prstGeom prst="rect">
            <a:avLst/>
          </a:prstGeom>
        </p:spPr>
      </p:pic>
      <p:pic>
        <p:nvPicPr>
          <p:cNvPr id="1032" name="Picture 8" descr="Setting Gear Tool Cog Isolated Flat Web Mobile Icon Vector Sign Symbol  Button Element Silhouette Stock Illustration - Download Image Now - iStock">
            <a:extLst>
              <a:ext uri="{FF2B5EF4-FFF2-40B4-BE49-F238E27FC236}">
                <a16:creationId xmlns:a16="http://schemas.microsoft.com/office/drawing/2014/main" id="{C50756A2-DFE3-DB6F-8F32-5F30BC40F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121" y="1466194"/>
            <a:ext cx="1571990" cy="1571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E6AAE4-545B-EF18-5BFF-99808C7865B6}"/>
              </a:ext>
            </a:extLst>
          </p:cNvPr>
          <p:cNvSpPr txBox="1"/>
          <p:nvPr/>
        </p:nvSpPr>
        <p:spPr>
          <a:xfrm>
            <a:off x="1551600" y="2853518"/>
            <a:ext cx="199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starting molecules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D2F54F-D16B-0C66-DAAF-4B71F488036A}"/>
              </a:ext>
            </a:extLst>
          </p:cNvPr>
          <p:cNvSpPr txBox="1"/>
          <p:nvPr/>
        </p:nvSpPr>
        <p:spPr>
          <a:xfrm>
            <a:off x="4501840" y="2853518"/>
            <a:ext cx="199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target molecules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7CE7ED-6F3B-3FF7-4BE4-46FE40EC9901}"/>
              </a:ext>
            </a:extLst>
          </p:cNvPr>
          <p:cNvSpPr txBox="1"/>
          <p:nvPr/>
        </p:nvSpPr>
        <p:spPr>
          <a:xfrm>
            <a:off x="7037184" y="2853518"/>
            <a:ext cx="199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operators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D27F08-ADB0-7FA3-0E89-AF6D1D856333}"/>
              </a:ext>
            </a:extLst>
          </p:cNvPr>
          <p:cNvSpPr txBox="1"/>
          <p:nvPr/>
        </p:nvSpPr>
        <p:spPr>
          <a:xfrm>
            <a:off x="3600451" y="1845904"/>
            <a:ext cx="5135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,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826E38-1CC0-3CE7-B3A2-6365A440E194}"/>
              </a:ext>
            </a:extLst>
          </p:cNvPr>
          <p:cNvSpPr txBox="1"/>
          <p:nvPr/>
        </p:nvSpPr>
        <p:spPr>
          <a:xfrm>
            <a:off x="6670118" y="1845904"/>
            <a:ext cx="5135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,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A6F35F-E38D-5B3D-699A-7C74F079C466}"/>
              </a:ext>
            </a:extLst>
          </p:cNvPr>
          <p:cNvSpPr txBox="1"/>
          <p:nvPr/>
        </p:nvSpPr>
        <p:spPr>
          <a:xfrm>
            <a:off x="8912043" y="1939403"/>
            <a:ext cx="93003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4800" b="1" dirty="0">
                <a:solidFill>
                  <a:srgbClr val="7030A0"/>
                </a:solidFill>
                <a:sym typeface="Wingdings" panose="05000000000000000000" pitchFamily="2" charset="2"/>
              </a:rPr>
              <a:t></a:t>
            </a:r>
            <a:endParaRPr lang="en-US" sz="4800" b="1" dirty="0">
              <a:solidFill>
                <a:srgbClr val="7030A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A9EFFB-19C4-0EA5-F0D4-C15DD09C87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4159" y="1510834"/>
            <a:ext cx="1899591" cy="1688134"/>
          </a:xfrm>
          <a:prstGeom prst="rect">
            <a:avLst/>
          </a:prstGeom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22D31CA8-FF35-AE8B-4A2C-A5346F0C0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844" y="1283105"/>
            <a:ext cx="424685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>
            <a:extLst>
              <a:ext uri="{FF2B5EF4-FFF2-40B4-BE49-F238E27FC236}">
                <a16:creationId xmlns:a16="http://schemas.microsoft.com/office/drawing/2014/main" id="{FE08BA98-0A91-0366-2D0D-AF78BFF9A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686" y="1283105"/>
            <a:ext cx="325384" cy="502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9026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9E2E0-2242-8B2B-01A2-B75087F3E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F9604-DA0A-17B0-2DF1-33A054E5756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Miniconda or Anaconda Installation</a:t>
            </a:r>
          </a:p>
          <a:p>
            <a:pPr lvl="1"/>
            <a:r>
              <a:rPr lang="en-US" dirty="0"/>
              <a:t>Download the installer</a:t>
            </a:r>
          </a:p>
          <a:p>
            <a:pPr lvl="2"/>
            <a:r>
              <a:rPr lang="en-US" dirty="0"/>
              <a:t>Miniconda                   </a:t>
            </a:r>
            <a:r>
              <a:rPr lang="en-US" dirty="0">
                <a:hlinkClick r:id="rId2"/>
              </a:rPr>
              <a:t>https://docs.anaconda.com/free/miniconda/</a:t>
            </a:r>
            <a:endParaRPr lang="en-US" dirty="0"/>
          </a:p>
          <a:p>
            <a:pPr lvl="2"/>
            <a:r>
              <a:rPr lang="en-US" dirty="0"/>
              <a:t>Anaconda                    </a:t>
            </a:r>
            <a:r>
              <a:rPr lang="en-US" dirty="0">
                <a:hlinkClick r:id="rId3"/>
              </a:rPr>
              <a:t>https://docs.anaconda.com/free/anaconda/install/</a:t>
            </a:r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Run the installer</a:t>
            </a:r>
          </a:p>
          <a:p>
            <a:pPr lvl="2"/>
            <a:r>
              <a:rPr lang="en-US" dirty="0"/>
              <a:t>Follow the on-screen instructions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Use conda with command line </a:t>
            </a:r>
          </a:p>
          <a:p>
            <a:pPr lvl="2"/>
            <a:r>
              <a:rPr lang="en-US" dirty="0"/>
              <a:t>Linux and mac: open the built-in terminal</a:t>
            </a:r>
          </a:p>
          <a:p>
            <a:pPr lvl="2"/>
            <a:r>
              <a:rPr lang="en-US" dirty="0">
                <a:cs typeface="Arial"/>
              </a:rPr>
              <a:t>Windows: open the Anaconda </a:t>
            </a:r>
            <a:r>
              <a:rPr lang="en-US" dirty="0" err="1">
                <a:cs typeface="Arial"/>
              </a:rPr>
              <a:t>Powershell</a:t>
            </a:r>
            <a:r>
              <a:rPr lang="en-US" dirty="0">
                <a:cs typeface="Arial"/>
              </a:rPr>
              <a:t> Prompt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6307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86A1-1619-958D-2A84-BD475088E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and Activate an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88AA9-0980-9BCC-D7A6-BBB35B6751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If you already have an environment to install </a:t>
            </a:r>
            <a:r>
              <a:rPr lang="en-US" dirty="0" err="1"/>
              <a:t>DORAnet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If you want to create a new environment to install </a:t>
            </a:r>
            <a:r>
              <a:rPr lang="en-US" dirty="0" err="1"/>
              <a:t>DORAnet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D72AA1-896B-936F-EA48-DFFAEC3A8B0E}"/>
              </a:ext>
            </a:extLst>
          </p:cNvPr>
          <p:cNvSpPr txBox="1"/>
          <p:nvPr/>
        </p:nvSpPr>
        <p:spPr>
          <a:xfrm>
            <a:off x="883746" y="1987560"/>
            <a:ext cx="5112297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pPr marL="0" lvl="1"/>
            <a:r>
              <a:rPr lang="en-US" sz="2400" dirty="0">
                <a:latin typeface="Consolas" panose="020B0609020204030204" pitchFamily="49" charset="0"/>
              </a:rPr>
              <a:t>conda activate your_env_name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3B32A2-4662-6532-78BE-81E73552D346}"/>
              </a:ext>
            </a:extLst>
          </p:cNvPr>
          <p:cNvSpPr txBox="1"/>
          <p:nvPr/>
        </p:nvSpPr>
        <p:spPr>
          <a:xfrm>
            <a:off x="883746" y="3832592"/>
            <a:ext cx="7151317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pPr marL="0" lvl="1"/>
            <a:r>
              <a:rPr lang="en-US" sz="2400" dirty="0">
                <a:latin typeface="Consolas" panose="020B0609020204030204" pitchFamily="49" charset="0"/>
              </a:rPr>
              <a:t>conda create -n your_env_name python=3.10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4BD011-0468-A014-3527-6452CF402E04}"/>
              </a:ext>
            </a:extLst>
          </p:cNvPr>
          <p:cNvSpPr txBox="1"/>
          <p:nvPr/>
        </p:nvSpPr>
        <p:spPr>
          <a:xfrm>
            <a:off x="883746" y="4549969"/>
            <a:ext cx="5112297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pPr marL="0" lvl="1"/>
            <a:r>
              <a:rPr lang="en-US" sz="2400" dirty="0">
                <a:latin typeface="Consolas" panose="020B0609020204030204" pitchFamily="49" charset="0"/>
              </a:rPr>
              <a:t>conda activate your_env_name</a:t>
            </a:r>
          </a:p>
        </p:txBody>
      </p:sp>
    </p:spTree>
    <p:extLst>
      <p:ext uri="{BB962C8B-B14F-4D97-AF65-F5344CB8AC3E}">
        <p14:creationId xmlns:p14="http://schemas.microsoft.com/office/powerpoint/2010/main" val="12515739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9180B-FC56-B2A9-4413-F55622DA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DORAnet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A7BF7-797D-3871-7808-E2A54DB0D0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Install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Update DORAnet (In the Future)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199802-E3FD-8128-6CF5-0BAD1C9B42D5}"/>
              </a:ext>
            </a:extLst>
          </p:cNvPr>
          <p:cNvSpPr txBox="1"/>
          <p:nvPr/>
        </p:nvSpPr>
        <p:spPr>
          <a:xfrm>
            <a:off x="892985" y="1942964"/>
            <a:ext cx="3413114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pPr marL="0" lvl="1"/>
            <a:r>
              <a:rPr lang="en-US" sz="2400" dirty="0">
                <a:latin typeface="Consolas" panose="020B0609020204030204" pitchFamily="49" charset="0"/>
              </a:rPr>
              <a:t>pip install doranet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B4AFB0-4495-EA07-FAC5-8D24467F7FFE}"/>
              </a:ext>
            </a:extLst>
          </p:cNvPr>
          <p:cNvSpPr txBox="1"/>
          <p:nvPr/>
        </p:nvSpPr>
        <p:spPr>
          <a:xfrm>
            <a:off x="892985" y="4816611"/>
            <a:ext cx="5112297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pPr marL="0" lvl="1"/>
            <a:r>
              <a:rPr lang="en-US" sz="2400" dirty="0">
                <a:latin typeface="Consolas" panose="020B0609020204030204" pitchFamily="49" charset="0"/>
              </a:rPr>
              <a:t>pip install doranet --upgrade</a:t>
            </a:r>
          </a:p>
        </p:txBody>
      </p:sp>
    </p:spTree>
    <p:extLst>
      <p:ext uri="{BB962C8B-B14F-4D97-AF65-F5344CB8AC3E}">
        <p14:creationId xmlns:p14="http://schemas.microsoft.com/office/powerpoint/2010/main" val="3820995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B6CC1-EFFE-95CB-A18F-A4412AF6F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CASP with </a:t>
            </a:r>
            <a:r>
              <a:rPr lang="en-US" dirty="0" err="1"/>
              <a:t>DORAnet</a:t>
            </a:r>
            <a:endParaRPr lang="en-US" dirty="0"/>
          </a:p>
        </p:txBody>
      </p:sp>
      <p:sp>
        <p:nvSpPr>
          <p:cNvPr id="4" name="Double Bracket 3">
            <a:extLst>
              <a:ext uri="{FF2B5EF4-FFF2-40B4-BE49-F238E27FC236}">
                <a16:creationId xmlns:a16="http://schemas.microsoft.com/office/drawing/2014/main" id="{A7EF3646-120F-3E27-6D14-F38A84EA1404}"/>
              </a:ext>
            </a:extLst>
          </p:cNvPr>
          <p:cNvSpPr/>
          <p:nvPr/>
        </p:nvSpPr>
        <p:spPr>
          <a:xfrm>
            <a:off x="1211432" y="1489185"/>
            <a:ext cx="7817616" cy="1617785"/>
          </a:xfrm>
          <a:prstGeom prst="bracketPair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5E9CD0-07C7-9AB9-9962-D46E8CCA9726}"/>
              </a:ext>
            </a:extLst>
          </p:cNvPr>
          <p:cNvSpPr txBox="1"/>
          <p:nvPr/>
        </p:nvSpPr>
        <p:spPr>
          <a:xfrm>
            <a:off x="257951" y="1744079"/>
            <a:ext cx="930031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6600" b="1" dirty="0">
                <a:solidFill>
                  <a:srgbClr val="7030A0"/>
                </a:solidFill>
              </a:rPr>
              <a:t>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839596-7C7A-33F9-2735-8D5889A56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758" y="1703549"/>
            <a:ext cx="2199548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7DC48-3BB4-F37D-6DDB-D6A067DF75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41" r="12948"/>
          <a:stretch/>
        </p:blipFill>
        <p:spPr>
          <a:xfrm>
            <a:off x="4278572" y="1704560"/>
            <a:ext cx="2438401" cy="1095259"/>
          </a:xfrm>
          <a:prstGeom prst="rect">
            <a:avLst/>
          </a:prstGeom>
        </p:spPr>
      </p:pic>
      <p:pic>
        <p:nvPicPr>
          <p:cNvPr id="1032" name="Picture 8" descr="Setting Gear Tool Cog Isolated Flat Web Mobile Icon Vector Sign Symbol  Button Element Silhouette Stock Illustration - Download Image Now - iStock">
            <a:extLst>
              <a:ext uri="{FF2B5EF4-FFF2-40B4-BE49-F238E27FC236}">
                <a16:creationId xmlns:a16="http://schemas.microsoft.com/office/drawing/2014/main" id="{C50756A2-DFE3-DB6F-8F32-5F30BC40F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121" y="1466194"/>
            <a:ext cx="1571990" cy="1571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E6AAE4-545B-EF18-5BFF-99808C7865B6}"/>
              </a:ext>
            </a:extLst>
          </p:cNvPr>
          <p:cNvSpPr txBox="1"/>
          <p:nvPr/>
        </p:nvSpPr>
        <p:spPr>
          <a:xfrm>
            <a:off x="1551600" y="2853518"/>
            <a:ext cx="199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starting molecules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D2F54F-D16B-0C66-DAAF-4B71F488036A}"/>
              </a:ext>
            </a:extLst>
          </p:cNvPr>
          <p:cNvSpPr txBox="1"/>
          <p:nvPr/>
        </p:nvSpPr>
        <p:spPr>
          <a:xfrm>
            <a:off x="4501840" y="2853518"/>
            <a:ext cx="199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target molecules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7CE7ED-6F3B-3FF7-4BE4-46FE40EC9901}"/>
              </a:ext>
            </a:extLst>
          </p:cNvPr>
          <p:cNvSpPr txBox="1"/>
          <p:nvPr/>
        </p:nvSpPr>
        <p:spPr>
          <a:xfrm>
            <a:off x="7037184" y="2853518"/>
            <a:ext cx="199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operators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D27F08-ADB0-7FA3-0E89-AF6D1D856333}"/>
              </a:ext>
            </a:extLst>
          </p:cNvPr>
          <p:cNvSpPr txBox="1"/>
          <p:nvPr/>
        </p:nvSpPr>
        <p:spPr>
          <a:xfrm>
            <a:off x="3600451" y="1845904"/>
            <a:ext cx="5135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,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826E38-1CC0-3CE7-B3A2-6365A440E194}"/>
              </a:ext>
            </a:extLst>
          </p:cNvPr>
          <p:cNvSpPr txBox="1"/>
          <p:nvPr/>
        </p:nvSpPr>
        <p:spPr>
          <a:xfrm>
            <a:off x="6670118" y="1845904"/>
            <a:ext cx="5135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,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A6F35F-E38D-5B3D-699A-7C74F079C466}"/>
              </a:ext>
            </a:extLst>
          </p:cNvPr>
          <p:cNvSpPr txBox="1"/>
          <p:nvPr/>
        </p:nvSpPr>
        <p:spPr>
          <a:xfrm>
            <a:off x="8912043" y="1939403"/>
            <a:ext cx="93003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4800" b="1" dirty="0">
                <a:solidFill>
                  <a:srgbClr val="7030A0"/>
                </a:solidFill>
                <a:sym typeface="Wingdings" panose="05000000000000000000" pitchFamily="2" charset="2"/>
              </a:rPr>
              <a:t></a:t>
            </a:r>
            <a:endParaRPr lang="en-US" sz="4800" b="1" dirty="0">
              <a:solidFill>
                <a:srgbClr val="7030A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A9EFFB-19C4-0EA5-F0D4-C15DD09C87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4159" y="1510834"/>
            <a:ext cx="1899591" cy="16881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A7FA2D6-8BEE-12D5-5393-3FADB733DB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38" y="4439688"/>
            <a:ext cx="1899591" cy="1688134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968614B-FB81-5B59-18D2-BF9F126A3C39}"/>
              </a:ext>
            </a:extLst>
          </p:cNvPr>
          <p:cNvGrpSpPr/>
          <p:nvPr/>
        </p:nvGrpSpPr>
        <p:grpSpPr>
          <a:xfrm>
            <a:off x="3913032" y="4135229"/>
            <a:ext cx="1991863" cy="2211927"/>
            <a:chOff x="3678416" y="4135229"/>
            <a:chExt cx="1991863" cy="2211927"/>
          </a:xfrm>
        </p:grpSpPr>
        <p:sp>
          <p:nvSpPr>
            <p:cNvPr id="16" name="Flowchart: Manual Operation 15">
              <a:extLst>
                <a:ext uri="{FF2B5EF4-FFF2-40B4-BE49-F238E27FC236}">
                  <a16:creationId xmlns:a16="http://schemas.microsoft.com/office/drawing/2014/main" id="{4FBAF832-F53C-7FF6-E124-14591CF4CACC}"/>
                </a:ext>
              </a:extLst>
            </p:cNvPr>
            <p:cNvSpPr/>
            <p:nvPr/>
          </p:nvSpPr>
          <p:spPr>
            <a:xfrm rot="16200000">
              <a:off x="3568385" y="4389316"/>
              <a:ext cx="2211927" cy="1703753"/>
            </a:xfrm>
            <a:prstGeom prst="flowChartManualOperation">
              <a:avLst/>
            </a:prstGeom>
            <a:noFill/>
            <a:ln w="19050"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7347BFD-4871-C1ED-9923-6E9DC524E20D}"/>
                </a:ext>
              </a:extLst>
            </p:cNvPr>
            <p:cNvSpPr txBox="1"/>
            <p:nvPr/>
          </p:nvSpPr>
          <p:spPr>
            <a:xfrm>
              <a:off x="3678416" y="4995762"/>
              <a:ext cx="19918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Filtering &amp;</a:t>
              </a:r>
            </a:p>
            <a:p>
              <a:pPr algn="ctr"/>
              <a:r>
                <a:rPr lang="en-US" dirty="0"/>
                <a:t>post-processing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C79C1E1-78DE-681A-3C19-9975C1530AD3}"/>
              </a:ext>
            </a:extLst>
          </p:cNvPr>
          <p:cNvSpPr txBox="1"/>
          <p:nvPr/>
        </p:nvSpPr>
        <p:spPr>
          <a:xfrm>
            <a:off x="2711695" y="4903428"/>
            <a:ext cx="93003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rgbClr val="7030A0"/>
                </a:solidFill>
                <a:sym typeface="Wingdings" panose="05000000000000000000" pitchFamily="2" charset="2"/>
              </a:rPr>
              <a:t></a:t>
            </a:r>
            <a:endParaRPr lang="en-US" sz="4800" b="1" dirty="0">
              <a:solidFill>
                <a:srgbClr val="7030A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D23454-92ED-E072-27D9-E410F09BDB7E}"/>
              </a:ext>
            </a:extLst>
          </p:cNvPr>
          <p:cNvSpPr txBox="1"/>
          <p:nvPr/>
        </p:nvSpPr>
        <p:spPr>
          <a:xfrm>
            <a:off x="6176201" y="4903428"/>
            <a:ext cx="93003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rgbClr val="7030A0"/>
                </a:solidFill>
                <a:sym typeface="Wingdings" panose="05000000000000000000" pitchFamily="2" charset="2"/>
              </a:rPr>
              <a:t></a:t>
            </a:r>
            <a:endParaRPr lang="en-US" sz="4800" b="1" dirty="0">
              <a:solidFill>
                <a:srgbClr val="7030A0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FEC4BF1-0DB5-F4A9-8C39-D41A16686C75}"/>
              </a:ext>
            </a:extLst>
          </p:cNvPr>
          <p:cNvSpPr/>
          <p:nvPr/>
        </p:nvSpPr>
        <p:spPr>
          <a:xfrm>
            <a:off x="203200" y="1309431"/>
            <a:ext cx="457200" cy="4572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A3703F-87B8-5167-1F4F-0B609A86253B}"/>
              </a:ext>
            </a:extLst>
          </p:cNvPr>
          <p:cNvSpPr/>
          <p:nvPr/>
        </p:nvSpPr>
        <p:spPr>
          <a:xfrm>
            <a:off x="203200" y="4135230"/>
            <a:ext cx="457200" cy="457200"/>
          </a:xfrm>
          <a:prstGeom prst="ellipse">
            <a:avLst/>
          </a:prstGeom>
          <a:solidFill>
            <a:schemeClr val="bg1">
              <a:lumMod val="50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B245E7D-E926-B6AE-CA20-8D7FE5AE59A7}"/>
              </a:ext>
            </a:extLst>
          </p:cNvPr>
          <p:cNvCxnSpPr/>
          <p:nvPr/>
        </p:nvCxnSpPr>
        <p:spPr>
          <a:xfrm>
            <a:off x="617438" y="3796146"/>
            <a:ext cx="1098343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7" name="Picture 13">
            <a:extLst>
              <a:ext uri="{FF2B5EF4-FFF2-40B4-BE49-F238E27FC236}">
                <a16:creationId xmlns:a16="http://schemas.microsoft.com/office/drawing/2014/main" id="{22D31CA8-FF35-AE8B-4A2C-A5346F0C0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844" y="1283105"/>
            <a:ext cx="424685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>
            <a:extLst>
              <a:ext uri="{FF2B5EF4-FFF2-40B4-BE49-F238E27FC236}">
                <a16:creationId xmlns:a16="http://schemas.microsoft.com/office/drawing/2014/main" id="{FE08BA98-0A91-0366-2D0D-AF78BFF9A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686" y="1283105"/>
            <a:ext cx="325384" cy="502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2AD84A4-ACAA-48BB-3E65-42C80769D2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20677" y="3979646"/>
            <a:ext cx="3414272" cy="1919749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595544-0BAD-EE6F-5493-36C13E3BDC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46148" y="4740218"/>
            <a:ext cx="2857945" cy="160694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1804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B1E0CBA-3B95-9EB9-5577-64E2B569C5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Background: Operators</a:t>
            </a:r>
          </a:p>
        </p:txBody>
      </p:sp>
    </p:spTree>
    <p:extLst>
      <p:ext uri="{BB962C8B-B14F-4D97-AF65-F5344CB8AC3E}">
        <p14:creationId xmlns:p14="http://schemas.microsoft.com/office/powerpoint/2010/main" val="3448843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834E-F5C3-DD1A-E978-207F93CB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let’s consider CASP without operators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96FE8F-307A-9309-47B6-057FECB9EC28}"/>
              </a:ext>
            </a:extLst>
          </p:cNvPr>
          <p:cNvSpPr/>
          <p:nvPr/>
        </p:nvSpPr>
        <p:spPr>
          <a:xfrm>
            <a:off x="3297155" y="2174208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054C21E-5D67-9B39-225B-F13C437F0082}"/>
              </a:ext>
            </a:extLst>
          </p:cNvPr>
          <p:cNvSpPr/>
          <p:nvPr/>
        </p:nvSpPr>
        <p:spPr>
          <a:xfrm>
            <a:off x="5127849" y="148589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3E09F95-60BB-CA82-C7AB-60FFA2219A21}"/>
              </a:ext>
            </a:extLst>
          </p:cNvPr>
          <p:cNvSpPr/>
          <p:nvPr/>
        </p:nvSpPr>
        <p:spPr>
          <a:xfrm>
            <a:off x="5127849" y="2522609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2FD2854-6A30-A8E6-E680-C746DA983FE4}"/>
              </a:ext>
            </a:extLst>
          </p:cNvPr>
          <p:cNvSpPr/>
          <p:nvPr/>
        </p:nvSpPr>
        <p:spPr>
          <a:xfrm>
            <a:off x="6094412" y="2520094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90D21FE-B875-21A4-B226-590336D71F69}"/>
              </a:ext>
            </a:extLst>
          </p:cNvPr>
          <p:cNvSpPr/>
          <p:nvPr/>
        </p:nvSpPr>
        <p:spPr>
          <a:xfrm>
            <a:off x="6727458" y="3114063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21CBD9-B68A-0DD4-41E4-3AAA94939C1D}"/>
              </a:ext>
            </a:extLst>
          </p:cNvPr>
          <p:cNvSpPr/>
          <p:nvPr/>
        </p:nvSpPr>
        <p:spPr>
          <a:xfrm>
            <a:off x="7274535" y="2241163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5EF5A17-8C82-AE94-900A-39E303D89FCC}"/>
              </a:ext>
            </a:extLst>
          </p:cNvPr>
          <p:cNvSpPr/>
          <p:nvPr/>
        </p:nvSpPr>
        <p:spPr>
          <a:xfrm>
            <a:off x="5276656" y="335834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1CF2A7-7E54-7323-AD26-B90E55E3C2C0}"/>
              </a:ext>
            </a:extLst>
          </p:cNvPr>
          <p:cNvSpPr/>
          <p:nvPr/>
        </p:nvSpPr>
        <p:spPr>
          <a:xfrm>
            <a:off x="4541957" y="4102854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60AD260-9EE0-3B1C-997C-ACFEAA558399}"/>
              </a:ext>
            </a:extLst>
          </p:cNvPr>
          <p:cNvSpPr/>
          <p:nvPr/>
        </p:nvSpPr>
        <p:spPr>
          <a:xfrm>
            <a:off x="3912530" y="376013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6D0A966-8B11-FADC-0C04-0D7CD3ABA489}"/>
              </a:ext>
            </a:extLst>
          </p:cNvPr>
          <p:cNvSpPr/>
          <p:nvPr/>
        </p:nvSpPr>
        <p:spPr>
          <a:xfrm>
            <a:off x="3839792" y="444971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CF8D455-D9DB-DFA5-4DEE-C2A89AA424B1}"/>
              </a:ext>
            </a:extLst>
          </p:cNvPr>
          <p:cNvSpPr/>
          <p:nvPr/>
        </p:nvSpPr>
        <p:spPr>
          <a:xfrm>
            <a:off x="6027457" y="4059471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BB65041-B8AF-2F1B-2E9D-CDD2D6F8E46D}"/>
              </a:ext>
            </a:extLst>
          </p:cNvPr>
          <p:cNvSpPr/>
          <p:nvPr/>
        </p:nvSpPr>
        <p:spPr>
          <a:xfrm>
            <a:off x="6468121" y="4511537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5EE3094-20AE-6479-3058-430ACD212181}"/>
              </a:ext>
            </a:extLst>
          </p:cNvPr>
          <p:cNvSpPr/>
          <p:nvPr/>
        </p:nvSpPr>
        <p:spPr>
          <a:xfrm>
            <a:off x="6002057" y="4989196"/>
            <a:ext cx="457200" cy="4572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5E2774B-8066-4771-0630-67C65A01FD80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>
            <a:off x="3754355" y="2402808"/>
            <a:ext cx="1373494" cy="3484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8B7309-BEDC-5D77-6607-18B2345FA36D}"/>
              </a:ext>
            </a:extLst>
          </p:cNvPr>
          <p:cNvCxnSpPr>
            <a:cxnSpLocks/>
            <a:stCxn id="6" idx="4"/>
            <a:endCxn id="7" idx="0"/>
          </p:cNvCxnSpPr>
          <p:nvPr/>
        </p:nvCxnSpPr>
        <p:spPr>
          <a:xfrm>
            <a:off x="5356449" y="1943096"/>
            <a:ext cx="0" cy="579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D3CC0D6-0804-1AB9-43C0-2D53BE6A44CD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 flipV="1">
            <a:off x="5585049" y="2748694"/>
            <a:ext cx="509363" cy="25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93FDE32-5FE5-B245-C5BD-71E566667D19}"/>
              </a:ext>
            </a:extLst>
          </p:cNvPr>
          <p:cNvCxnSpPr>
            <a:cxnSpLocks/>
            <a:stCxn id="9" idx="7"/>
            <a:endCxn id="10" idx="3"/>
          </p:cNvCxnSpPr>
          <p:nvPr/>
        </p:nvCxnSpPr>
        <p:spPr>
          <a:xfrm flipV="1">
            <a:off x="7117703" y="2631408"/>
            <a:ext cx="223787" cy="5496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130980B-21D7-A469-D099-FD178185A717}"/>
              </a:ext>
            </a:extLst>
          </p:cNvPr>
          <p:cNvCxnSpPr>
            <a:cxnSpLocks/>
            <a:stCxn id="9" idx="1"/>
            <a:endCxn id="8" idx="5"/>
          </p:cNvCxnSpPr>
          <p:nvPr/>
        </p:nvCxnSpPr>
        <p:spPr>
          <a:xfrm flipH="1" flipV="1">
            <a:off x="6484657" y="2910339"/>
            <a:ext cx="309756" cy="2706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8BAD707-54ED-7462-76A7-CACA3D1DE156}"/>
              </a:ext>
            </a:extLst>
          </p:cNvPr>
          <p:cNvCxnSpPr>
            <a:cxnSpLocks/>
            <a:stCxn id="9" idx="2"/>
            <a:endCxn id="11" idx="6"/>
          </p:cNvCxnSpPr>
          <p:nvPr/>
        </p:nvCxnSpPr>
        <p:spPr>
          <a:xfrm flipH="1">
            <a:off x="5733856" y="3342663"/>
            <a:ext cx="993602" cy="2442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74668AD-5390-6D59-4A1C-A0BF77B6EF4C}"/>
              </a:ext>
            </a:extLst>
          </p:cNvPr>
          <p:cNvCxnSpPr>
            <a:cxnSpLocks/>
            <a:stCxn id="15" idx="5"/>
            <a:endCxn id="16" idx="1"/>
          </p:cNvCxnSpPr>
          <p:nvPr/>
        </p:nvCxnSpPr>
        <p:spPr>
          <a:xfrm>
            <a:off x="6417702" y="4449716"/>
            <a:ext cx="117374" cy="1287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33D556C-9583-4897-2C66-E3E49AB1EA15}"/>
              </a:ext>
            </a:extLst>
          </p:cNvPr>
          <p:cNvCxnSpPr>
            <a:cxnSpLocks/>
            <a:stCxn id="16" idx="3"/>
            <a:endCxn id="17" idx="7"/>
          </p:cNvCxnSpPr>
          <p:nvPr/>
        </p:nvCxnSpPr>
        <p:spPr>
          <a:xfrm flipH="1">
            <a:off x="6392302" y="4901782"/>
            <a:ext cx="142774" cy="1543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E4145FF-4946-C2FF-C5EB-4751B3B834D8}"/>
              </a:ext>
            </a:extLst>
          </p:cNvPr>
          <p:cNvCxnSpPr>
            <a:cxnSpLocks/>
            <a:stCxn id="11" idx="5"/>
            <a:endCxn id="15" idx="1"/>
          </p:cNvCxnSpPr>
          <p:nvPr/>
        </p:nvCxnSpPr>
        <p:spPr>
          <a:xfrm>
            <a:off x="5666901" y="3748591"/>
            <a:ext cx="427511" cy="3778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D723FCA-C42D-96FE-600C-D759D998CD8A}"/>
              </a:ext>
            </a:extLst>
          </p:cNvPr>
          <p:cNvCxnSpPr>
            <a:cxnSpLocks/>
            <a:stCxn id="12" idx="7"/>
            <a:endCxn id="11" idx="3"/>
          </p:cNvCxnSpPr>
          <p:nvPr/>
        </p:nvCxnSpPr>
        <p:spPr>
          <a:xfrm flipV="1">
            <a:off x="4932202" y="3748591"/>
            <a:ext cx="411409" cy="4212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543081C-A7F6-9154-A7F6-23822C835F9B}"/>
              </a:ext>
            </a:extLst>
          </p:cNvPr>
          <p:cNvCxnSpPr>
            <a:cxnSpLocks/>
            <a:stCxn id="13" idx="5"/>
            <a:endCxn id="12" idx="1"/>
          </p:cNvCxnSpPr>
          <p:nvPr/>
        </p:nvCxnSpPr>
        <p:spPr>
          <a:xfrm>
            <a:off x="4302775" y="4150381"/>
            <a:ext cx="306137" cy="19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54A0B5F-DED4-1183-B346-7DFEE005DCAC}"/>
              </a:ext>
            </a:extLst>
          </p:cNvPr>
          <p:cNvCxnSpPr>
            <a:cxnSpLocks/>
            <a:stCxn id="12" idx="3"/>
            <a:endCxn id="14" idx="6"/>
          </p:cNvCxnSpPr>
          <p:nvPr/>
        </p:nvCxnSpPr>
        <p:spPr>
          <a:xfrm flipH="1">
            <a:off x="4296992" y="4493099"/>
            <a:ext cx="311920" cy="1852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6B57EE0-01FF-8B41-5261-7C46837C2CEC}"/>
              </a:ext>
            </a:extLst>
          </p:cNvPr>
          <p:cNvCxnSpPr>
            <a:cxnSpLocks/>
            <a:stCxn id="14" idx="0"/>
            <a:endCxn id="13" idx="4"/>
          </p:cNvCxnSpPr>
          <p:nvPr/>
        </p:nvCxnSpPr>
        <p:spPr>
          <a:xfrm flipV="1">
            <a:off x="4068392" y="4217336"/>
            <a:ext cx="72738" cy="2323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33C0B96-DAA6-D4D7-DE08-59D1CB50F55D}"/>
              </a:ext>
            </a:extLst>
          </p:cNvPr>
          <p:cNvCxnSpPr>
            <a:cxnSpLocks/>
            <a:stCxn id="11" idx="0"/>
            <a:endCxn id="7" idx="4"/>
          </p:cNvCxnSpPr>
          <p:nvPr/>
        </p:nvCxnSpPr>
        <p:spPr>
          <a:xfrm flipH="1" flipV="1">
            <a:off x="5356449" y="2979809"/>
            <a:ext cx="148807" cy="378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2E392F30-CC8D-8D5A-CC31-2392E64DBDAA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2944924" y="2054407"/>
            <a:ext cx="352231" cy="348401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97" name="Picture 2">
            <a:extLst>
              <a:ext uri="{FF2B5EF4-FFF2-40B4-BE49-F238E27FC236}">
                <a16:creationId xmlns:a16="http://schemas.microsoft.com/office/drawing/2014/main" id="{C38D5178-BA3E-EB05-8017-7965B69A0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938" y="1611130"/>
            <a:ext cx="1128715" cy="56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" name="Picture 13">
            <a:extLst>
              <a:ext uri="{FF2B5EF4-FFF2-40B4-BE49-F238E27FC236}">
                <a16:creationId xmlns:a16="http://schemas.microsoft.com/office/drawing/2014/main" id="{957EC6FC-773B-9EF0-8DBB-F3FFBD59D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994" y="1469327"/>
            <a:ext cx="217930" cy="23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E2B71656-037C-1BB8-0713-0A2504ED21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41" r="12948"/>
          <a:stretch/>
        </p:blipFill>
        <p:spPr>
          <a:xfrm>
            <a:off x="6992276" y="4068871"/>
            <a:ext cx="1251285" cy="562041"/>
          </a:xfrm>
          <a:prstGeom prst="rect">
            <a:avLst/>
          </a:prstGeom>
        </p:spPr>
      </p:pic>
      <p:pic>
        <p:nvPicPr>
          <p:cNvPr id="101" name="Picture 15">
            <a:extLst>
              <a:ext uri="{FF2B5EF4-FFF2-40B4-BE49-F238E27FC236}">
                <a16:creationId xmlns:a16="http://schemas.microsoft.com/office/drawing/2014/main" id="{106AC829-D97A-B6ED-1605-DE68748BD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899" y="3911006"/>
            <a:ext cx="202038" cy="312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77C91F23-6F39-C7F5-AE9A-F335575BB825}"/>
              </a:ext>
            </a:extLst>
          </p:cNvPr>
          <p:cNvCxnSpPr>
            <a:cxnSpLocks/>
            <a:endCxn id="16" idx="6"/>
          </p:cNvCxnSpPr>
          <p:nvPr/>
        </p:nvCxnSpPr>
        <p:spPr>
          <a:xfrm flipH="1">
            <a:off x="6925321" y="4578492"/>
            <a:ext cx="192382" cy="161645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AC77266A-FC8A-0E53-0E05-94F5ECB6FB7D}"/>
              </a:ext>
            </a:extLst>
          </p:cNvPr>
          <p:cNvSpPr txBox="1"/>
          <p:nvPr/>
        </p:nvSpPr>
        <p:spPr>
          <a:xfrm>
            <a:off x="1239485" y="5728393"/>
            <a:ext cx="8854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This network of known enzymatic reactions is incomplete…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92BA18-3F72-DA85-6ED9-D5A1F19534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758" r="11814"/>
          <a:stretch/>
        </p:blipFill>
        <p:spPr>
          <a:xfrm>
            <a:off x="3657267" y="2953311"/>
            <a:ext cx="1316892" cy="56692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62406EB-B3F6-E9EF-FE76-B2340694E4AD}"/>
              </a:ext>
            </a:extLst>
          </p:cNvPr>
          <p:cNvCxnSpPr>
            <a:cxnSpLocks/>
            <a:endCxn id="7" idx="3"/>
          </p:cNvCxnSpPr>
          <p:nvPr/>
        </p:nvCxnSpPr>
        <p:spPr>
          <a:xfrm flipV="1">
            <a:off x="4846440" y="2912854"/>
            <a:ext cx="348364" cy="192445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F4A30B0-652A-9B4E-186C-CEA0FF6A0271}"/>
              </a:ext>
            </a:extLst>
          </p:cNvPr>
          <p:cNvSpPr txBox="1"/>
          <p:nvPr/>
        </p:nvSpPr>
        <p:spPr>
          <a:xfrm rot="840375">
            <a:off x="3600545" y="2044951"/>
            <a:ext cx="1689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Glutamate synthase</a:t>
            </a:r>
          </a:p>
          <a:p>
            <a:pPr algn="ctr"/>
            <a:r>
              <a:rPr lang="en-US" sz="1400" dirty="0"/>
              <a:t>(1.4.1.14)</a:t>
            </a:r>
          </a:p>
        </p:txBody>
      </p:sp>
    </p:spTree>
    <p:extLst>
      <p:ext uri="{BB962C8B-B14F-4D97-AF65-F5344CB8AC3E}">
        <p14:creationId xmlns:p14="http://schemas.microsoft.com/office/powerpoint/2010/main" val="3133560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9B17CB-CA02-9D8B-F615-C8FDBFF09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794" y="4375803"/>
            <a:ext cx="1645920" cy="5486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F2CE95-BB41-A472-5EFE-F25D70A01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Arial"/>
              </a:rPr>
              <a:t>One-enzyme-one-substrate gives way to enzyme promiscuity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E16E5-5B18-DA94-66E6-1EB2EE781DFC}"/>
              </a:ext>
            </a:extLst>
          </p:cNvPr>
          <p:cNvSpPr txBox="1"/>
          <p:nvPr/>
        </p:nvSpPr>
        <p:spPr>
          <a:xfrm>
            <a:off x="-11254" y="6070394"/>
            <a:ext cx="2541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Tawfik, 2010. Ann. Rev. </a:t>
            </a:r>
            <a:r>
              <a:rPr lang="en-US" sz="1200" dirty="0" err="1"/>
              <a:t>Biochem</a:t>
            </a:r>
            <a:r>
              <a:rPr lang="en-US" sz="1200" dirty="0"/>
              <a:t>.</a:t>
            </a:r>
          </a:p>
          <a:p>
            <a:r>
              <a:rPr lang="en-US" sz="1200" dirty="0"/>
              <a:t>Arnold, 2018. Ang. Chem. Int.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8AE92AF-84BB-85A8-C64D-E11D837F80B0}"/>
              </a:ext>
            </a:extLst>
          </p:cNvPr>
          <p:cNvCxnSpPr>
            <a:cxnSpLocks/>
          </p:cNvCxnSpPr>
          <p:nvPr/>
        </p:nvCxnSpPr>
        <p:spPr>
          <a:xfrm flipV="1">
            <a:off x="3073621" y="2141517"/>
            <a:ext cx="0" cy="21101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5086A3F-8631-1057-19CB-83123D5B89D6}"/>
              </a:ext>
            </a:extLst>
          </p:cNvPr>
          <p:cNvCxnSpPr>
            <a:cxnSpLocks/>
          </p:cNvCxnSpPr>
          <p:nvPr/>
        </p:nvCxnSpPr>
        <p:spPr>
          <a:xfrm>
            <a:off x="3073621" y="4251671"/>
            <a:ext cx="898019" cy="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11DCC67-D027-D035-56F4-9965E10770D3}"/>
              </a:ext>
            </a:extLst>
          </p:cNvPr>
          <p:cNvSpPr txBox="1"/>
          <p:nvPr/>
        </p:nvSpPr>
        <p:spPr>
          <a:xfrm>
            <a:off x="2010730" y="1987627"/>
            <a:ext cx="10628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err="1"/>
              <a:t>K</a:t>
            </a:r>
            <a:r>
              <a:rPr lang="en-US" sz="1600" b="1" baseline="-25000" dirty="0" err="1"/>
              <a:t>cat</a:t>
            </a:r>
            <a:r>
              <a:rPr lang="en-US" sz="1600" b="1" dirty="0"/>
              <a:t> / K</a:t>
            </a:r>
            <a:r>
              <a:rPr lang="en-US" sz="1600" b="1" baseline="-25000" dirty="0"/>
              <a:t>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E5B0E1-D29C-A011-C959-FF860F8D1036}"/>
              </a:ext>
            </a:extLst>
          </p:cNvPr>
          <p:cNvSpPr/>
          <p:nvPr/>
        </p:nvSpPr>
        <p:spPr>
          <a:xfrm>
            <a:off x="3459754" y="2640725"/>
            <a:ext cx="58172" cy="1610946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87C2791-FF4D-FF79-7CA9-449ED8E7E1FC}"/>
              </a:ext>
            </a:extLst>
          </p:cNvPr>
          <p:cNvSpPr txBox="1"/>
          <p:nvPr/>
        </p:nvSpPr>
        <p:spPr>
          <a:xfrm>
            <a:off x="1758853" y="1497313"/>
            <a:ext cx="3646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Enzyme: </a:t>
            </a:r>
            <a:r>
              <a:rPr lang="en-US" u="sng" dirty="0" err="1"/>
              <a:t>NICar</a:t>
            </a:r>
            <a:endParaRPr lang="en-US" u="sng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DFC5B82-63BB-8723-3825-2B595FD0731B}"/>
              </a:ext>
            </a:extLst>
          </p:cNvPr>
          <p:cNvSpPr/>
          <p:nvPr/>
        </p:nvSpPr>
        <p:spPr>
          <a:xfrm>
            <a:off x="1540381" y="1020806"/>
            <a:ext cx="4273821" cy="3385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ILLUSTRATIVE</a:t>
            </a:r>
          </a:p>
        </p:txBody>
      </p:sp>
    </p:spTree>
    <p:extLst>
      <p:ext uri="{BB962C8B-B14F-4D97-AF65-F5344CB8AC3E}">
        <p14:creationId xmlns:p14="http://schemas.microsoft.com/office/powerpoint/2010/main" val="3514135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33BEC47-C0BF-CFE6-560C-19D148578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68" y="5202314"/>
            <a:ext cx="1645920" cy="548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9B17CB-CA02-9D8B-F615-C8FDBFF09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71" y="4452673"/>
            <a:ext cx="1645920" cy="5486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F2CE95-BB41-A472-5EFE-F25D70A01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Arial"/>
              </a:rPr>
              <a:t>One-enzyme-one-substrate gives way to enzyme promiscuity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E16E5-5B18-DA94-66E6-1EB2EE781DFC}"/>
              </a:ext>
            </a:extLst>
          </p:cNvPr>
          <p:cNvSpPr txBox="1"/>
          <p:nvPr/>
        </p:nvSpPr>
        <p:spPr>
          <a:xfrm>
            <a:off x="-11254" y="6070394"/>
            <a:ext cx="2541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Tawfik, 2010. Ann. Rev. </a:t>
            </a:r>
            <a:r>
              <a:rPr lang="en-US" sz="1200" dirty="0" err="1"/>
              <a:t>Biochem</a:t>
            </a:r>
            <a:r>
              <a:rPr lang="en-US" sz="1200" dirty="0"/>
              <a:t>.</a:t>
            </a:r>
          </a:p>
          <a:p>
            <a:r>
              <a:rPr lang="en-US" sz="1200" dirty="0"/>
              <a:t>Arnold, 2018. Ang. Chem. Int.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8AE92AF-84BB-85A8-C64D-E11D837F80B0}"/>
              </a:ext>
            </a:extLst>
          </p:cNvPr>
          <p:cNvCxnSpPr>
            <a:cxnSpLocks/>
          </p:cNvCxnSpPr>
          <p:nvPr/>
        </p:nvCxnSpPr>
        <p:spPr>
          <a:xfrm flipV="1">
            <a:off x="1540381" y="2141517"/>
            <a:ext cx="0" cy="21101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5086A3F-8631-1057-19CB-83123D5B89D6}"/>
              </a:ext>
            </a:extLst>
          </p:cNvPr>
          <p:cNvCxnSpPr>
            <a:cxnSpLocks/>
          </p:cNvCxnSpPr>
          <p:nvPr/>
        </p:nvCxnSpPr>
        <p:spPr>
          <a:xfrm>
            <a:off x="1540381" y="4251671"/>
            <a:ext cx="420262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11DCC67-D027-D035-56F4-9965E10770D3}"/>
              </a:ext>
            </a:extLst>
          </p:cNvPr>
          <p:cNvSpPr txBox="1"/>
          <p:nvPr/>
        </p:nvSpPr>
        <p:spPr>
          <a:xfrm>
            <a:off x="477490" y="1987627"/>
            <a:ext cx="10628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err="1"/>
              <a:t>K</a:t>
            </a:r>
            <a:r>
              <a:rPr lang="en-US" sz="1600" b="1" baseline="-25000" dirty="0" err="1"/>
              <a:t>cat</a:t>
            </a:r>
            <a:r>
              <a:rPr lang="en-US" sz="1600" b="1" dirty="0"/>
              <a:t> / K</a:t>
            </a:r>
            <a:r>
              <a:rPr lang="en-US" sz="1600" b="1" baseline="-25000" dirty="0"/>
              <a:t>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11AE9F-32A8-13C5-8252-DDD819588849}"/>
              </a:ext>
            </a:extLst>
          </p:cNvPr>
          <p:cNvSpPr txBox="1"/>
          <p:nvPr/>
        </p:nvSpPr>
        <p:spPr>
          <a:xfrm>
            <a:off x="4634493" y="4363504"/>
            <a:ext cx="11085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/>
              <a:t>Substrate structure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E5B0E1-D29C-A011-C959-FF860F8D1036}"/>
              </a:ext>
            </a:extLst>
          </p:cNvPr>
          <p:cNvSpPr/>
          <p:nvPr/>
        </p:nvSpPr>
        <p:spPr>
          <a:xfrm>
            <a:off x="1926514" y="2640725"/>
            <a:ext cx="58172" cy="1610946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311362-F112-3825-1997-CC352BDB8779}"/>
              </a:ext>
            </a:extLst>
          </p:cNvPr>
          <p:cNvSpPr/>
          <p:nvPr/>
        </p:nvSpPr>
        <p:spPr>
          <a:xfrm>
            <a:off x="2264652" y="3119358"/>
            <a:ext cx="58172" cy="1132313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7E6EAFD-80B0-E08E-22A4-42567B4CA973}"/>
              </a:ext>
            </a:extLst>
          </p:cNvPr>
          <p:cNvSpPr/>
          <p:nvPr/>
        </p:nvSpPr>
        <p:spPr>
          <a:xfrm>
            <a:off x="2672552" y="3486070"/>
            <a:ext cx="58172" cy="765602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6F460E-6558-7EFA-98A7-C6F567BFA08A}"/>
              </a:ext>
            </a:extLst>
          </p:cNvPr>
          <p:cNvSpPr/>
          <p:nvPr/>
        </p:nvSpPr>
        <p:spPr>
          <a:xfrm>
            <a:off x="2981620" y="3664664"/>
            <a:ext cx="58172" cy="587007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13A37C-79BD-F604-D1CD-41EB0DAB8D0F}"/>
              </a:ext>
            </a:extLst>
          </p:cNvPr>
          <p:cNvSpPr/>
          <p:nvPr/>
        </p:nvSpPr>
        <p:spPr>
          <a:xfrm>
            <a:off x="3552771" y="3764675"/>
            <a:ext cx="58172" cy="486995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3135111-2125-70C8-B425-BC1EBB8CF45B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1632309" y="4251671"/>
            <a:ext cx="323291" cy="465159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6" name="Picture 2">
            <a:extLst>
              <a:ext uri="{FF2B5EF4-FFF2-40B4-BE49-F238E27FC236}">
                <a16:creationId xmlns:a16="http://schemas.microsoft.com/office/drawing/2014/main" id="{39BCF145-44B2-C25A-F618-5210A45FE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706" y="4633350"/>
            <a:ext cx="1241587" cy="61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FDA087F-AF5D-DF8A-000F-DF06132FB4CD}"/>
              </a:ext>
            </a:extLst>
          </p:cNvPr>
          <p:cNvSpPr txBox="1"/>
          <p:nvPr/>
        </p:nvSpPr>
        <p:spPr>
          <a:xfrm>
            <a:off x="6519406" y="2061136"/>
            <a:ext cx="43190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/>
              <a:t>Enzymes catalyze reactions on more than one substrate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/>
              <a:t>Catalytic efficiency is similar for structurally similar substrates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1E3C28-F19D-7C79-BAA6-643765C81D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538" y="5363444"/>
            <a:ext cx="1645920" cy="54864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098C20-07CB-C370-1A4C-AE6A71DD0937}"/>
              </a:ext>
            </a:extLst>
          </p:cNvPr>
          <p:cNvCxnSpPr>
            <a:cxnSpLocks/>
            <a:stCxn id="8" idx="0"/>
            <a:endCxn id="20" idx="2"/>
          </p:cNvCxnSpPr>
          <p:nvPr/>
        </p:nvCxnSpPr>
        <p:spPr>
          <a:xfrm flipV="1">
            <a:off x="2082628" y="4251671"/>
            <a:ext cx="211110" cy="95064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566A397-40AF-C064-7C7E-ECAECBF1BD8B}"/>
              </a:ext>
            </a:extLst>
          </p:cNvPr>
          <p:cNvCxnSpPr>
            <a:cxnSpLocks/>
            <a:stCxn id="26" idx="0"/>
            <a:endCxn id="21" idx="2"/>
          </p:cNvCxnSpPr>
          <p:nvPr/>
        </p:nvCxnSpPr>
        <p:spPr>
          <a:xfrm flipH="1" flipV="1">
            <a:off x="2701638" y="4251672"/>
            <a:ext cx="315862" cy="381678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92EF867-9535-26F5-21DE-15A76E01A5CB}"/>
              </a:ext>
            </a:extLst>
          </p:cNvPr>
          <p:cNvCxnSpPr>
            <a:cxnSpLocks/>
            <a:stCxn id="10" idx="0"/>
            <a:endCxn id="23" idx="2"/>
          </p:cNvCxnSpPr>
          <p:nvPr/>
        </p:nvCxnSpPr>
        <p:spPr>
          <a:xfrm flipH="1" flipV="1">
            <a:off x="3581857" y="4251670"/>
            <a:ext cx="350641" cy="1111774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87C2791-FF4D-FF79-7CA9-449ED8E7E1FC}"/>
              </a:ext>
            </a:extLst>
          </p:cNvPr>
          <p:cNvSpPr txBox="1"/>
          <p:nvPr/>
        </p:nvSpPr>
        <p:spPr>
          <a:xfrm>
            <a:off x="1758853" y="1497313"/>
            <a:ext cx="3646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Enzyme: </a:t>
            </a:r>
            <a:r>
              <a:rPr lang="en-US" u="sng" dirty="0" err="1"/>
              <a:t>NICar</a:t>
            </a:r>
            <a:endParaRPr lang="en-US" u="sng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DFC5B82-63BB-8723-3825-2B595FD0731B}"/>
              </a:ext>
            </a:extLst>
          </p:cNvPr>
          <p:cNvSpPr/>
          <p:nvPr/>
        </p:nvSpPr>
        <p:spPr>
          <a:xfrm>
            <a:off x="1540381" y="1020806"/>
            <a:ext cx="4273821" cy="3385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ILLUSTRATIVE</a:t>
            </a:r>
          </a:p>
        </p:txBody>
      </p:sp>
    </p:spTree>
    <p:extLst>
      <p:ext uri="{BB962C8B-B14F-4D97-AF65-F5344CB8AC3E}">
        <p14:creationId xmlns:p14="http://schemas.microsoft.com/office/powerpoint/2010/main" val="4127235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33BEC47-C0BF-CFE6-560C-19D148578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68" y="5202314"/>
            <a:ext cx="1645920" cy="548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9B17CB-CA02-9D8B-F615-C8FDBFF09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71" y="4452673"/>
            <a:ext cx="1645920" cy="5486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F2CE95-BB41-A472-5EFE-F25D70A01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Arial"/>
              </a:rPr>
              <a:t>One-enzyme-one-substrate gives way to enzyme promiscuity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E16E5-5B18-DA94-66E6-1EB2EE781DFC}"/>
              </a:ext>
            </a:extLst>
          </p:cNvPr>
          <p:cNvSpPr txBox="1"/>
          <p:nvPr/>
        </p:nvSpPr>
        <p:spPr>
          <a:xfrm>
            <a:off x="-11254" y="6070394"/>
            <a:ext cx="2541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Tawfik, 2010. Ann. Rev. </a:t>
            </a:r>
            <a:r>
              <a:rPr lang="en-US" sz="1200" dirty="0" err="1"/>
              <a:t>Biochem</a:t>
            </a:r>
            <a:r>
              <a:rPr lang="en-US" sz="1200" dirty="0"/>
              <a:t>.</a:t>
            </a:r>
          </a:p>
          <a:p>
            <a:r>
              <a:rPr lang="en-US" sz="1200" dirty="0"/>
              <a:t>Arnold, 2018. Ang. Chem. Int.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8AE92AF-84BB-85A8-C64D-E11D837F80B0}"/>
              </a:ext>
            </a:extLst>
          </p:cNvPr>
          <p:cNvCxnSpPr>
            <a:cxnSpLocks/>
          </p:cNvCxnSpPr>
          <p:nvPr/>
        </p:nvCxnSpPr>
        <p:spPr>
          <a:xfrm flipV="1">
            <a:off x="1540381" y="2141517"/>
            <a:ext cx="0" cy="21101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5086A3F-8631-1057-19CB-83123D5B89D6}"/>
              </a:ext>
            </a:extLst>
          </p:cNvPr>
          <p:cNvCxnSpPr>
            <a:cxnSpLocks/>
          </p:cNvCxnSpPr>
          <p:nvPr/>
        </p:nvCxnSpPr>
        <p:spPr>
          <a:xfrm>
            <a:off x="1540381" y="4251671"/>
            <a:ext cx="420262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11DCC67-D027-D035-56F4-9965E10770D3}"/>
              </a:ext>
            </a:extLst>
          </p:cNvPr>
          <p:cNvSpPr txBox="1"/>
          <p:nvPr/>
        </p:nvSpPr>
        <p:spPr>
          <a:xfrm>
            <a:off x="477490" y="1987627"/>
            <a:ext cx="10628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err="1"/>
              <a:t>K</a:t>
            </a:r>
            <a:r>
              <a:rPr lang="en-US" sz="1600" b="1" baseline="-25000" dirty="0" err="1"/>
              <a:t>cat</a:t>
            </a:r>
            <a:r>
              <a:rPr lang="en-US" sz="1600" b="1" dirty="0"/>
              <a:t> / K</a:t>
            </a:r>
            <a:r>
              <a:rPr lang="en-US" sz="1600" b="1" baseline="-25000" dirty="0"/>
              <a:t>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11AE9F-32A8-13C5-8252-DDD819588849}"/>
              </a:ext>
            </a:extLst>
          </p:cNvPr>
          <p:cNvSpPr txBox="1"/>
          <p:nvPr/>
        </p:nvSpPr>
        <p:spPr>
          <a:xfrm>
            <a:off x="4634493" y="4363504"/>
            <a:ext cx="11085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/>
              <a:t>Substrate structure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E5B0E1-D29C-A011-C959-FF860F8D1036}"/>
              </a:ext>
            </a:extLst>
          </p:cNvPr>
          <p:cNvSpPr/>
          <p:nvPr/>
        </p:nvSpPr>
        <p:spPr>
          <a:xfrm>
            <a:off x="1926514" y="2640725"/>
            <a:ext cx="58172" cy="1610946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311362-F112-3825-1997-CC352BDB8779}"/>
              </a:ext>
            </a:extLst>
          </p:cNvPr>
          <p:cNvSpPr/>
          <p:nvPr/>
        </p:nvSpPr>
        <p:spPr>
          <a:xfrm>
            <a:off x="2264652" y="3119358"/>
            <a:ext cx="58172" cy="1132313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7E6EAFD-80B0-E08E-22A4-42567B4CA973}"/>
              </a:ext>
            </a:extLst>
          </p:cNvPr>
          <p:cNvSpPr/>
          <p:nvPr/>
        </p:nvSpPr>
        <p:spPr>
          <a:xfrm>
            <a:off x="2672552" y="3486070"/>
            <a:ext cx="58172" cy="765602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6F460E-6558-7EFA-98A7-C6F567BFA08A}"/>
              </a:ext>
            </a:extLst>
          </p:cNvPr>
          <p:cNvSpPr/>
          <p:nvPr/>
        </p:nvSpPr>
        <p:spPr>
          <a:xfrm>
            <a:off x="2981620" y="3664664"/>
            <a:ext cx="58172" cy="587007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13A37C-79BD-F604-D1CD-41EB0DAB8D0F}"/>
              </a:ext>
            </a:extLst>
          </p:cNvPr>
          <p:cNvSpPr/>
          <p:nvPr/>
        </p:nvSpPr>
        <p:spPr>
          <a:xfrm>
            <a:off x="3552771" y="3764675"/>
            <a:ext cx="58172" cy="486995"/>
          </a:xfrm>
          <a:prstGeom prst="rect">
            <a:avLst/>
          </a:prstGeom>
          <a:solidFill>
            <a:srgbClr val="C00000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3135111-2125-70C8-B425-BC1EBB8CF45B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1632309" y="4251671"/>
            <a:ext cx="323291" cy="465159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6" name="Picture 2">
            <a:extLst>
              <a:ext uri="{FF2B5EF4-FFF2-40B4-BE49-F238E27FC236}">
                <a16:creationId xmlns:a16="http://schemas.microsoft.com/office/drawing/2014/main" id="{39BCF145-44B2-C25A-F618-5210A45FE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706" y="4633350"/>
            <a:ext cx="1241587" cy="61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FDA087F-AF5D-DF8A-000F-DF06132FB4CD}"/>
              </a:ext>
            </a:extLst>
          </p:cNvPr>
          <p:cNvSpPr txBox="1"/>
          <p:nvPr/>
        </p:nvSpPr>
        <p:spPr>
          <a:xfrm>
            <a:off x="6519406" y="2061136"/>
            <a:ext cx="43190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/>
              <a:t>Enzymes catalyze reactions on more than one substrate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/>
              <a:t>Catalytic efficiency is similar for structurally similar substrates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1E3C28-F19D-7C79-BAA6-643765C81D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538" y="5363444"/>
            <a:ext cx="1645920" cy="54864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098C20-07CB-C370-1A4C-AE6A71DD0937}"/>
              </a:ext>
            </a:extLst>
          </p:cNvPr>
          <p:cNvCxnSpPr>
            <a:cxnSpLocks/>
            <a:stCxn id="8" idx="0"/>
            <a:endCxn id="20" idx="2"/>
          </p:cNvCxnSpPr>
          <p:nvPr/>
        </p:nvCxnSpPr>
        <p:spPr>
          <a:xfrm flipV="1">
            <a:off x="2082628" y="4251671"/>
            <a:ext cx="211110" cy="95064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566A397-40AF-C064-7C7E-ECAECBF1BD8B}"/>
              </a:ext>
            </a:extLst>
          </p:cNvPr>
          <p:cNvCxnSpPr>
            <a:cxnSpLocks/>
            <a:stCxn id="26" idx="0"/>
            <a:endCxn id="21" idx="2"/>
          </p:cNvCxnSpPr>
          <p:nvPr/>
        </p:nvCxnSpPr>
        <p:spPr>
          <a:xfrm flipH="1" flipV="1">
            <a:off x="2701638" y="4251672"/>
            <a:ext cx="315862" cy="381678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92EF867-9535-26F5-21DE-15A76E01A5CB}"/>
              </a:ext>
            </a:extLst>
          </p:cNvPr>
          <p:cNvCxnSpPr>
            <a:cxnSpLocks/>
            <a:stCxn id="10" idx="0"/>
            <a:endCxn id="23" idx="2"/>
          </p:cNvCxnSpPr>
          <p:nvPr/>
        </p:nvCxnSpPr>
        <p:spPr>
          <a:xfrm flipH="1" flipV="1">
            <a:off x="3581857" y="4251670"/>
            <a:ext cx="350641" cy="1111774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87C2791-FF4D-FF79-7CA9-449ED8E7E1FC}"/>
              </a:ext>
            </a:extLst>
          </p:cNvPr>
          <p:cNvSpPr txBox="1"/>
          <p:nvPr/>
        </p:nvSpPr>
        <p:spPr>
          <a:xfrm>
            <a:off x="1758853" y="1497313"/>
            <a:ext cx="3646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Enzyme: </a:t>
            </a:r>
            <a:r>
              <a:rPr lang="en-US" u="sng" dirty="0" err="1"/>
              <a:t>NICar</a:t>
            </a:r>
            <a:endParaRPr lang="en-US" u="sng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D62FFC-6C32-BCD1-D581-2CD762800039}"/>
              </a:ext>
            </a:extLst>
          </p:cNvPr>
          <p:cNvSpPr/>
          <p:nvPr/>
        </p:nvSpPr>
        <p:spPr>
          <a:xfrm>
            <a:off x="2672552" y="3074113"/>
            <a:ext cx="58172" cy="411956"/>
          </a:xfrm>
          <a:prstGeom prst="rect">
            <a:avLst/>
          </a:prstGeom>
          <a:pattFill prst="ltUpDiag">
            <a:fgClr>
              <a:srgbClr val="C00000"/>
            </a:fgClr>
            <a:bgClr>
              <a:schemeClr val="bg1"/>
            </a:bgClr>
          </a:patt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FEA2B3-558C-537A-8278-7191F4DC8B10}"/>
              </a:ext>
            </a:extLst>
          </p:cNvPr>
          <p:cNvCxnSpPr>
            <a:cxnSpLocks/>
          </p:cNvCxnSpPr>
          <p:nvPr/>
        </p:nvCxnSpPr>
        <p:spPr>
          <a:xfrm flipV="1">
            <a:off x="2790825" y="3181269"/>
            <a:ext cx="0" cy="3048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252935DB-1806-6BA1-F25A-A86AAB13D3F6}"/>
              </a:ext>
            </a:extLst>
          </p:cNvPr>
          <p:cNvSpPr/>
          <p:nvPr/>
        </p:nvSpPr>
        <p:spPr>
          <a:xfrm>
            <a:off x="1540381" y="1020806"/>
            <a:ext cx="4273821" cy="3385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ILLUSTRATIVE</a:t>
            </a:r>
          </a:p>
        </p:txBody>
      </p:sp>
    </p:spTree>
    <p:extLst>
      <p:ext uri="{BB962C8B-B14F-4D97-AF65-F5344CB8AC3E}">
        <p14:creationId xmlns:p14="http://schemas.microsoft.com/office/powerpoint/2010/main" val="3533025343"/>
      </p:ext>
    </p:extLst>
  </p:cSld>
  <p:clrMapOvr>
    <a:masterClrMapping/>
  </p:clrMapOvr>
</p:sld>
</file>

<file path=ppt/theme/theme1.xml><?xml version="1.0" encoding="utf-8"?>
<a:theme xmlns:a="http://schemas.openxmlformats.org/drawingml/2006/main" name="EERE PPT_widescreen">
  <a:themeElements>
    <a:clrScheme name="EERE 2017">
      <a:dk1>
        <a:srgbClr val="000000"/>
      </a:dk1>
      <a:lt1>
        <a:sysClr val="window" lastClr="FFFFFF"/>
      </a:lt1>
      <a:dk2>
        <a:srgbClr val="5E6A7B"/>
      </a:dk2>
      <a:lt2>
        <a:srgbClr val="EEECE1"/>
      </a:lt2>
      <a:accent1>
        <a:srgbClr val="6ABC45"/>
      </a:accent1>
      <a:accent2>
        <a:srgbClr val="FFCB06"/>
      </a:accent2>
      <a:accent3>
        <a:srgbClr val="00A8DF"/>
      </a:accent3>
      <a:accent4>
        <a:srgbClr val="005C82"/>
      </a:accent4>
      <a:accent5>
        <a:srgbClr val="017A3E"/>
      </a:accent5>
      <a:accent6>
        <a:srgbClr val="E27225"/>
      </a:accent6>
      <a:hlink>
        <a:srgbClr val="017A3E"/>
      </a:hlink>
      <a:folHlink>
        <a:srgbClr val="5E6A71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rgbClr val="7030A0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OTTLE_Modeling_April_2022" id="{EC538C54-01CB-454F-8228-441301DDE8CC}" vid="{DB7E1A5D-DE1F-4542-8270-1A3C11ACD24B}"/>
    </a:ext>
  </a:extLst>
</a:theme>
</file>

<file path=ppt/theme/theme2.xml><?xml version="1.0" encoding="utf-8"?>
<a:theme xmlns:a="http://schemas.openxmlformats.org/drawingml/2006/main" name="EERE PPT_widescreen">
  <a:themeElements>
    <a:clrScheme name="EERE 2017">
      <a:dk1>
        <a:srgbClr val="000000"/>
      </a:dk1>
      <a:lt1>
        <a:sysClr val="window" lastClr="FFFFFF"/>
      </a:lt1>
      <a:dk2>
        <a:srgbClr val="5E6A7B"/>
      </a:dk2>
      <a:lt2>
        <a:srgbClr val="EEECE1"/>
      </a:lt2>
      <a:accent1>
        <a:srgbClr val="6ABC45"/>
      </a:accent1>
      <a:accent2>
        <a:srgbClr val="FFCB06"/>
      </a:accent2>
      <a:accent3>
        <a:srgbClr val="00A8DF"/>
      </a:accent3>
      <a:accent4>
        <a:srgbClr val="005C82"/>
      </a:accent4>
      <a:accent5>
        <a:srgbClr val="017A3E"/>
      </a:accent5>
      <a:accent6>
        <a:srgbClr val="E27225"/>
      </a:accent6>
      <a:hlink>
        <a:srgbClr val="017A3E"/>
      </a:hlink>
      <a:folHlink>
        <a:srgbClr val="5E6A71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5" id="{C1FE4158-618C-1F44-BFD8-3A93CE1563E2}" vid="{D23018C5-22F4-B340-ACB6-ECEA4A3621B3}"/>
    </a:ext>
  </a:extLst>
</a:theme>
</file>

<file path=ppt/theme/theme3.xml><?xml version="1.0" encoding="utf-8"?>
<a:theme xmlns:a="http://schemas.openxmlformats.org/drawingml/2006/main" name="1_EERE PPT_widescreen">
  <a:themeElements>
    <a:clrScheme name="EERE 2017">
      <a:dk1>
        <a:srgbClr val="000000"/>
      </a:dk1>
      <a:lt1>
        <a:sysClr val="window" lastClr="FFFFFF"/>
      </a:lt1>
      <a:dk2>
        <a:srgbClr val="5E6A7B"/>
      </a:dk2>
      <a:lt2>
        <a:srgbClr val="EEECE1"/>
      </a:lt2>
      <a:accent1>
        <a:srgbClr val="6ABC45"/>
      </a:accent1>
      <a:accent2>
        <a:srgbClr val="FFCB06"/>
      </a:accent2>
      <a:accent3>
        <a:srgbClr val="00A8DF"/>
      </a:accent3>
      <a:accent4>
        <a:srgbClr val="005C82"/>
      </a:accent4>
      <a:accent5>
        <a:srgbClr val="017A3E"/>
      </a:accent5>
      <a:accent6>
        <a:srgbClr val="E27225"/>
      </a:accent6>
      <a:hlink>
        <a:srgbClr val="017A3E"/>
      </a:hlink>
      <a:folHlink>
        <a:srgbClr val="5E6A71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OTTLE_Modeling_April_2022" id="{EC538C54-01CB-454F-8228-441301DDE8CC}" vid="{DB7E1A5D-DE1F-4542-8270-1A3C11ACD24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fce84db-8738-4c7b-9bdc-65b9500871f6" xsi:nil="true"/>
    <SharedWithUsers xmlns="5043b417-2d5c-4ff3-930b-0fb795b7d2ac">
      <UserInfo>
        <DisplayName>Quan Zhang</DisplayName>
        <AccountId>554</AccountId>
        <AccountType/>
      </UserInfo>
      <UserInfo>
        <DisplayName>Stefan Pate</DisplayName>
        <AccountId>435</AccountId>
        <AccountType/>
      </UserInfo>
      <UserInfo>
        <DisplayName>Kevin Michael Shebek</DisplayName>
        <AccountId>26</AccountId>
        <AccountType/>
      </UserInfo>
      <UserInfo>
        <DisplayName>Matthew Coile</DisplayName>
        <AccountId>555</AccountId>
        <AccountType/>
      </UserInfo>
      <UserInfo>
        <DisplayName>William Wyatt Sprague</DisplayName>
        <AccountId>559</AccountId>
        <AccountType/>
      </UserInfo>
    </SharedWithUsers>
    <lcf76f155ced4ddcb4097134ff3c332f xmlns="ea0878a2-f03b-4598-b6b2-9e409d94144d">
      <Terms xmlns="http://schemas.microsoft.com/office/infopath/2007/PartnerControls"/>
    </lcf76f155ced4ddcb4097134ff3c332f>
    <MediaLengthInSeconds xmlns="ea0878a2-f03b-4598-b6b2-9e409d94144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8DDC9360AADA42ADCF56D1C08BA83A" ma:contentTypeVersion="18" ma:contentTypeDescription="Create a new document." ma:contentTypeScope="" ma:versionID="a7b10850bbc567bfb36f5ccb12e1eae4">
  <xsd:schema xmlns:xsd="http://www.w3.org/2001/XMLSchema" xmlns:xs="http://www.w3.org/2001/XMLSchema" xmlns:p="http://schemas.microsoft.com/office/2006/metadata/properties" xmlns:ns2="ea0878a2-f03b-4598-b6b2-9e409d94144d" xmlns:ns3="5043b417-2d5c-4ff3-930b-0fb795b7d2ac" xmlns:ns4="efce84db-8738-4c7b-9bdc-65b9500871f6" targetNamespace="http://schemas.microsoft.com/office/2006/metadata/properties" ma:root="true" ma:fieldsID="c2f92404c12af60cc2368a012533ef67" ns2:_="" ns3:_="" ns4:_="">
    <xsd:import namespace="ea0878a2-f03b-4598-b6b2-9e409d94144d"/>
    <xsd:import namespace="5043b417-2d5c-4ff3-930b-0fb795b7d2ac"/>
    <xsd:import namespace="efce84db-8738-4c7b-9bdc-65b9500871f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DateTaken" minOccurs="0"/>
                <xsd:element ref="ns2:MediaServiceLocation" minOccurs="0"/>
                <xsd:element ref="ns2:lcf76f155ced4ddcb4097134ff3c332f" minOccurs="0"/>
                <xsd:element ref="ns4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0878a2-f03b-4598-b6b2-9e409d9414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c2d55d72-5afa-45f9-90b6-e0708aeee9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3b417-2d5c-4ff3-930b-0fb795b7d2ac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ce84db-8738-4c7b-9bdc-65b9500871f6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46c10e83-9e83-4e90-9a28-f2d48ce49360}" ma:internalName="TaxCatchAll" ma:showField="CatchAllData" ma:web="5043b417-2d5c-4ff3-930b-0fb795b7d2a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95E7CC-FD8F-4E2F-823F-3C2BDA179369}">
  <ds:schemaRefs>
    <ds:schemaRef ds:uri="3a076af3-8105-4b32-b366-741e22085658"/>
    <ds:schemaRef ds:uri="fe7379f3-af8f-4cd6-ab6d-4a470ea4882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935bb022-ff1b-4411-9bd4-88e72c551a01"/>
    <ds:schemaRef ds:uri="efce84db-8738-4c7b-9bdc-65b9500871f6"/>
    <ds:schemaRef ds:uri="5043b417-2d5c-4ff3-930b-0fb795b7d2ac"/>
    <ds:schemaRef ds:uri="ea0878a2-f03b-4598-b6b2-9e409d94144d"/>
  </ds:schemaRefs>
</ds:datastoreItem>
</file>

<file path=customXml/itemProps2.xml><?xml version="1.0" encoding="utf-8"?>
<ds:datastoreItem xmlns:ds="http://schemas.openxmlformats.org/officeDocument/2006/customXml" ds:itemID="{FDD2C0D5-B398-4C17-A9F5-2DBF479081D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18FB042-2715-4000-82AA-356A5C2B0F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a0878a2-f03b-4598-b6b2-9e409d94144d"/>
    <ds:schemaRef ds:uri="5043b417-2d5c-4ff3-930b-0fb795b7d2ac"/>
    <ds:schemaRef ds:uri="efce84db-8738-4c7b-9bdc-65b9500871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EERE PPT_widescreen</Template>
  <TotalTime>2308</TotalTime>
  <Words>706</Words>
  <Application>Microsoft Office PowerPoint</Application>
  <PresentationFormat>Custom</PresentationFormat>
  <Paragraphs>163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32</vt:i4>
      </vt:variant>
    </vt:vector>
  </HeadingPairs>
  <TitlesOfParts>
    <vt:vector size="44" baseType="lpstr">
      <vt:lpstr>ＭＳ Ｐゴシック</vt:lpstr>
      <vt:lpstr>Arial</vt:lpstr>
      <vt:lpstr>Arial Black</vt:lpstr>
      <vt:lpstr>Calibri</vt:lpstr>
      <vt:lpstr>Cambria Math</vt:lpstr>
      <vt:lpstr>Consolas</vt:lpstr>
      <vt:lpstr>Franklin Gothic Book</vt:lpstr>
      <vt:lpstr>Franklin Gothic Medium</vt:lpstr>
      <vt:lpstr>Wingdings</vt:lpstr>
      <vt:lpstr>EERE PPT_widescreen</vt:lpstr>
      <vt:lpstr>EERE PPT_widescreen</vt:lpstr>
      <vt:lpstr>1_EERE PPT_widescreen</vt:lpstr>
      <vt:lpstr>PowerPoint Presentation</vt:lpstr>
      <vt:lpstr>PowerPoint Presentation</vt:lpstr>
      <vt:lpstr>Overview of CASP with DORAnet</vt:lpstr>
      <vt:lpstr>Overview of CASP with DORAnet</vt:lpstr>
      <vt:lpstr>PowerPoint Presentation</vt:lpstr>
      <vt:lpstr>First, let’s consider CASP without operators</vt:lpstr>
      <vt:lpstr>One-enzyme-one-substrate gives way to enzyme promiscuity</vt:lpstr>
      <vt:lpstr>One-enzyme-one-substrate gives way to enzyme promiscuity</vt:lpstr>
      <vt:lpstr>One-enzyme-one-substrate gives way to enzyme promiscuity</vt:lpstr>
      <vt:lpstr>Enzymatic operators codify these two assumptions…</vt:lpstr>
      <vt:lpstr>…allowing a search among predicted missing paths</vt:lpstr>
      <vt:lpstr>[Quan on construction of the chemical operators]</vt:lpstr>
      <vt:lpstr>[Quan on forward versus retro &amp; combination of both]</vt:lpstr>
      <vt:lpstr>PowerPoint Presentation</vt:lpstr>
      <vt:lpstr>We’ll demonstrate DORAnet w/ 2 paths predicted for BOTTLE</vt:lpstr>
      <vt:lpstr>PowerPoint Presentation</vt:lpstr>
      <vt:lpstr>We saw w/ just 2 steps how quickly the reaction count grows</vt:lpstr>
      <vt:lpstr>Most helpful filters: (1) thermodynamics</vt:lpstr>
      <vt:lpstr>Most helpful filters: (2) structural similarity to known substrate</vt:lpstr>
      <vt:lpstr>Other information pulled from UniProt</vt:lpstr>
      <vt:lpstr>[Quan on his most useful filters]</vt:lpstr>
      <vt:lpstr>PowerPoint Presentation</vt:lpstr>
      <vt:lpstr>Final output documents</vt:lpstr>
      <vt:lpstr>[High level overview of Quan’s chemical filtering]</vt:lpstr>
      <vt:lpstr>PowerPoint Presentation</vt:lpstr>
      <vt:lpstr>[William highlight new things in development]</vt:lpstr>
      <vt:lpstr>PowerPoint Presentation</vt:lpstr>
      <vt:lpstr>PowerPoint Presentation</vt:lpstr>
      <vt:lpstr>PowerPoint Presentation</vt:lpstr>
      <vt:lpstr>Virtual Environment</vt:lpstr>
      <vt:lpstr>Create and Activate an Environment</vt:lpstr>
      <vt:lpstr>Install DORAnet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Shivani Kozarekar</dc:creator>
  <cp:lastModifiedBy>Stefan Pate</cp:lastModifiedBy>
  <cp:revision>197</cp:revision>
  <cp:lastPrinted>2021-01-27T01:40:09Z</cp:lastPrinted>
  <dcterms:created xsi:type="dcterms:W3CDTF">2023-04-27T18:30:17Z</dcterms:created>
  <dcterms:modified xsi:type="dcterms:W3CDTF">2024-06-19T23:41:10Z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0x010100288DDC9360AADA42ADCF56D1C08BA83A</vt:lpwstr>
  </property>
  <property fmtid="{D5CDD505-2E9C-101B-9397-08002B2CF9AE}" pid="3" name="MediaServiceImageTags">
    <vt:lpwstr/>
  </property>
  <property fmtid="{D5CDD505-2E9C-101B-9397-08002B2CF9AE}" pid="4" name="Order">
    <vt:r8>1204400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